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4"/>
  </p:sldMasterIdLst>
  <p:notesMasterIdLst>
    <p:notesMasterId r:id="rId23"/>
  </p:notesMasterIdLst>
  <p:handoutMasterIdLst>
    <p:handoutMasterId r:id="rId24"/>
  </p:handoutMasterIdLst>
  <p:sldIdLst>
    <p:sldId id="282" r:id="rId5"/>
    <p:sldId id="284" r:id="rId6"/>
    <p:sldId id="305" r:id="rId7"/>
    <p:sldId id="285" r:id="rId8"/>
    <p:sldId id="297" r:id="rId9"/>
    <p:sldId id="298" r:id="rId10"/>
    <p:sldId id="299" r:id="rId11"/>
    <p:sldId id="302" r:id="rId12"/>
    <p:sldId id="300" r:id="rId13"/>
    <p:sldId id="286" r:id="rId14"/>
    <p:sldId id="301" r:id="rId15"/>
    <p:sldId id="304" r:id="rId16"/>
    <p:sldId id="287" r:id="rId17"/>
    <p:sldId id="290" r:id="rId18"/>
    <p:sldId id="295" r:id="rId19"/>
    <p:sldId id="303" r:id="rId20"/>
    <p:sldId id="292" r:id="rId21"/>
    <p:sldId id="293"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9221"/>
    <a:srgbClr val="0075C4"/>
    <a:srgbClr val="0099FF"/>
    <a:srgbClr val="E7AE5B"/>
    <a:srgbClr val="9BD7FF"/>
    <a:srgbClr val="F6E0C0"/>
    <a:srgbClr val="F0CB94"/>
    <a:srgbClr val="BCD6EE"/>
    <a:srgbClr val="0099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1" autoAdjust="0"/>
  </p:normalViewPr>
  <p:slideViewPr>
    <p:cSldViewPr snapToGrid="0">
      <p:cViewPr varScale="1">
        <p:scale>
          <a:sx n="66" d="100"/>
          <a:sy n="66" d="100"/>
        </p:scale>
        <p:origin x="672"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08468-8AC4-4168-842C-D752CA475EC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fi-FI"/>
        </a:p>
      </dgm:t>
    </dgm:pt>
    <dgm:pt modelId="{6A3E676A-6EB7-46AD-84D3-12599495B507}">
      <dgm:prSet phldrT="[Teksti]"/>
      <dgm:spPr>
        <a:solidFill>
          <a:srgbClr val="0099FF"/>
        </a:solidFill>
        <a:ln>
          <a:solidFill>
            <a:srgbClr val="0099FF"/>
          </a:solidFill>
        </a:ln>
      </dgm:spPr>
      <dgm:t>
        <a:bodyPr/>
        <a:lstStyle/>
        <a:p>
          <a:r>
            <a:rPr lang="fi-FI" dirty="0"/>
            <a:t>Oppilaitokset </a:t>
          </a:r>
        </a:p>
      </dgm:t>
    </dgm:pt>
    <dgm:pt modelId="{3D0F024C-6E69-4036-80A7-21456A46B95C}" type="parTrans" cxnId="{E16A5CB9-610E-43A4-BABB-65A657B265FE}">
      <dgm:prSet/>
      <dgm:spPr/>
      <dgm:t>
        <a:bodyPr/>
        <a:lstStyle/>
        <a:p>
          <a:endParaRPr lang="fi-FI"/>
        </a:p>
      </dgm:t>
    </dgm:pt>
    <dgm:pt modelId="{273BB13F-3076-47D7-AB62-F0766440BE69}" type="sibTrans" cxnId="{E16A5CB9-610E-43A4-BABB-65A657B265FE}">
      <dgm:prSet/>
      <dgm:spPr/>
      <dgm:t>
        <a:bodyPr/>
        <a:lstStyle/>
        <a:p>
          <a:endParaRPr lang="fi-FI"/>
        </a:p>
      </dgm:t>
    </dgm:pt>
    <dgm:pt modelId="{A980A629-1787-44EB-8952-EA283C9A95E4}">
      <dgm:prSet phldrT="[Teksti]" custT="1"/>
      <dgm:spPr>
        <a:solidFill>
          <a:schemeClr val="bg1">
            <a:lumMod val="85000"/>
            <a:alpha val="90000"/>
          </a:schemeClr>
        </a:solidFill>
      </dgm:spPr>
      <dgm:t>
        <a:bodyPr/>
        <a:lstStyle/>
        <a:p>
          <a:r>
            <a:rPr lang="fi-FI" sz="1800" dirty="0">
              <a:latin typeface="+mn-lt"/>
            </a:rPr>
            <a:t>Satakunnan ammattikorkeakoulu, </a:t>
          </a:r>
          <a:r>
            <a:rPr lang="fi-FI" sz="1800" dirty="0" err="1">
              <a:latin typeface="+mn-lt"/>
            </a:rPr>
            <a:t>Samk</a:t>
          </a:r>
          <a:endParaRPr lang="fi-FI" sz="1800" dirty="0">
            <a:latin typeface="+mn-lt"/>
          </a:endParaRPr>
        </a:p>
      </dgm:t>
    </dgm:pt>
    <dgm:pt modelId="{652FCB56-7CD6-438F-975B-76CB768C6688}" type="parTrans" cxnId="{A7FD9F1A-E0D1-447D-94CA-205758CF50D0}">
      <dgm:prSet/>
      <dgm:spPr/>
      <dgm:t>
        <a:bodyPr/>
        <a:lstStyle/>
        <a:p>
          <a:endParaRPr lang="fi-FI"/>
        </a:p>
      </dgm:t>
    </dgm:pt>
    <dgm:pt modelId="{B0ABFB7D-D84D-4F83-8CF3-215040712CD3}" type="sibTrans" cxnId="{A7FD9F1A-E0D1-447D-94CA-205758CF50D0}">
      <dgm:prSet/>
      <dgm:spPr/>
      <dgm:t>
        <a:bodyPr/>
        <a:lstStyle/>
        <a:p>
          <a:endParaRPr lang="fi-FI"/>
        </a:p>
      </dgm:t>
    </dgm:pt>
    <dgm:pt modelId="{F0E7901D-826D-4821-BB98-2E5AEE2E1B00}">
      <dgm:prSet phldrT="[Teksti]" custT="1"/>
      <dgm:spPr>
        <a:solidFill>
          <a:schemeClr val="bg1">
            <a:lumMod val="85000"/>
            <a:alpha val="90000"/>
          </a:schemeClr>
        </a:solidFill>
      </dgm:spPr>
      <dgm:t>
        <a:bodyPr/>
        <a:lstStyle/>
        <a:p>
          <a:r>
            <a:rPr lang="fi-FI" sz="1800" dirty="0" err="1">
              <a:latin typeface="+mn-lt"/>
            </a:rPr>
            <a:t>Sasky</a:t>
          </a:r>
          <a:r>
            <a:rPr lang="fi-FI" sz="1800" dirty="0">
              <a:latin typeface="+mn-lt"/>
            </a:rPr>
            <a:t> koulutuskuntayhtymä</a:t>
          </a:r>
        </a:p>
      </dgm:t>
    </dgm:pt>
    <dgm:pt modelId="{94AC2FCE-0E5F-498B-8E33-BCD9B87D79AC}" type="parTrans" cxnId="{B153215D-6622-48A1-8498-D6A63D77EF7E}">
      <dgm:prSet/>
      <dgm:spPr/>
      <dgm:t>
        <a:bodyPr/>
        <a:lstStyle/>
        <a:p>
          <a:endParaRPr lang="fi-FI"/>
        </a:p>
      </dgm:t>
    </dgm:pt>
    <dgm:pt modelId="{88E7D6F0-0533-425E-AF8F-79267EF21893}" type="sibTrans" cxnId="{B153215D-6622-48A1-8498-D6A63D77EF7E}">
      <dgm:prSet/>
      <dgm:spPr/>
      <dgm:t>
        <a:bodyPr/>
        <a:lstStyle/>
        <a:p>
          <a:endParaRPr lang="fi-FI"/>
        </a:p>
      </dgm:t>
    </dgm:pt>
    <dgm:pt modelId="{A42CEB2E-A376-460F-9D36-2C92B9905036}">
      <dgm:prSet phldrT="[Teksti]"/>
      <dgm:spPr>
        <a:solidFill>
          <a:srgbClr val="DF9221"/>
        </a:solidFill>
      </dgm:spPr>
      <dgm:t>
        <a:bodyPr/>
        <a:lstStyle/>
        <a:p>
          <a:r>
            <a:rPr lang="fi-FI" dirty="0"/>
            <a:t>Kuntaedustajat</a:t>
          </a:r>
        </a:p>
      </dgm:t>
    </dgm:pt>
    <dgm:pt modelId="{B60E3911-0EF6-4902-8C06-69EC83010709}" type="parTrans" cxnId="{039F8533-7C58-4C5E-BB02-08A3CECAABFD}">
      <dgm:prSet/>
      <dgm:spPr/>
      <dgm:t>
        <a:bodyPr/>
        <a:lstStyle/>
        <a:p>
          <a:endParaRPr lang="fi-FI"/>
        </a:p>
      </dgm:t>
    </dgm:pt>
    <dgm:pt modelId="{CAEF1427-2DCC-458D-9478-11B0C388886D}" type="sibTrans" cxnId="{039F8533-7C58-4C5E-BB02-08A3CECAABFD}">
      <dgm:prSet/>
      <dgm:spPr/>
      <dgm:t>
        <a:bodyPr/>
        <a:lstStyle/>
        <a:p>
          <a:endParaRPr lang="fi-FI"/>
        </a:p>
      </dgm:t>
    </dgm:pt>
    <dgm:pt modelId="{554EC5A5-A791-4F1D-8971-BDCC195F8638}">
      <dgm:prSet phldrT="[Teksti]" custT="1"/>
      <dgm:spPr>
        <a:solidFill>
          <a:schemeClr val="bg1">
            <a:lumMod val="85000"/>
            <a:alpha val="90000"/>
          </a:schemeClr>
        </a:solidFill>
      </dgm:spPr>
      <dgm:t>
        <a:bodyPr/>
        <a:lstStyle/>
        <a:p>
          <a:r>
            <a:rPr lang="fi-FI" sz="2000" dirty="0"/>
            <a:t>Porin yhteistoiminta-alueen kotihoito: Pori, Merikarvia, Ulvila</a:t>
          </a:r>
        </a:p>
      </dgm:t>
    </dgm:pt>
    <dgm:pt modelId="{4D4E3CDA-2062-4F57-A972-1EFCA7BB77C0}" type="parTrans" cxnId="{492DA395-6DF7-4BD4-91B9-92E130E6A77A}">
      <dgm:prSet/>
      <dgm:spPr/>
      <dgm:t>
        <a:bodyPr/>
        <a:lstStyle/>
        <a:p>
          <a:endParaRPr lang="fi-FI"/>
        </a:p>
      </dgm:t>
    </dgm:pt>
    <dgm:pt modelId="{F681CE9B-C90D-4D0A-9465-21E8023B3FF0}" type="sibTrans" cxnId="{492DA395-6DF7-4BD4-91B9-92E130E6A77A}">
      <dgm:prSet/>
      <dgm:spPr/>
      <dgm:t>
        <a:bodyPr/>
        <a:lstStyle/>
        <a:p>
          <a:endParaRPr lang="fi-FI"/>
        </a:p>
      </dgm:t>
    </dgm:pt>
    <dgm:pt modelId="{1A8CA30A-BCF7-431A-BB54-ED95BB6FEB7A}">
      <dgm:prSet phldrT="[Teksti]"/>
      <dgm:spPr>
        <a:solidFill>
          <a:srgbClr val="DF9221"/>
        </a:solidFill>
      </dgm:spPr>
      <dgm:t>
        <a:bodyPr/>
        <a:lstStyle/>
        <a:p>
          <a:r>
            <a:rPr lang="fi-FI" dirty="0"/>
            <a:t>Yksityiset kotihoidon yrittäjät</a:t>
          </a:r>
        </a:p>
      </dgm:t>
    </dgm:pt>
    <dgm:pt modelId="{4A66C19F-7920-433C-83CE-185B37340104}" type="parTrans" cxnId="{91E1CB1F-0341-4C2C-AF8B-BCF92BD03ECE}">
      <dgm:prSet/>
      <dgm:spPr/>
      <dgm:t>
        <a:bodyPr/>
        <a:lstStyle/>
        <a:p>
          <a:endParaRPr lang="fi-FI"/>
        </a:p>
      </dgm:t>
    </dgm:pt>
    <dgm:pt modelId="{9F15E861-C843-4B08-8F7C-41DD019D0CF6}" type="sibTrans" cxnId="{91E1CB1F-0341-4C2C-AF8B-BCF92BD03ECE}">
      <dgm:prSet/>
      <dgm:spPr/>
      <dgm:t>
        <a:bodyPr/>
        <a:lstStyle/>
        <a:p>
          <a:endParaRPr lang="fi-FI"/>
        </a:p>
      </dgm:t>
    </dgm:pt>
    <dgm:pt modelId="{B249358B-D7F5-41A8-BE68-6CA2B185AC9C}">
      <dgm:prSet phldrT="[Teksti]" custT="1"/>
      <dgm:spPr>
        <a:solidFill>
          <a:schemeClr val="bg1">
            <a:lumMod val="85000"/>
            <a:alpha val="90000"/>
          </a:schemeClr>
        </a:solidFill>
      </dgm:spPr>
      <dgm:t>
        <a:bodyPr/>
        <a:lstStyle/>
        <a:p>
          <a:r>
            <a:rPr lang="fi-FI" sz="2000" dirty="0"/>
            <a:t>Jyllin Kodit (kotihoito)</a:t>
          </a:r>
        </a:p>
      </dgm:t>
    </dgm:pt>
    <dgm:pt modelId="{FBB7B3E7-B31A-402D-BF8E-3B99C75CFFF5}" type="parTrans" cxnId="{9F51A587-DF88-4A07-ADB9-C21128A48DBF}">
      <dgm:prSet/>
      <dgm:spPr/>
      <dgm:t>
        <a:bodyPr/>
        <a:lstStyle/>
        <a:p>
          <a:endParaRPr lang="fi-FI"/>
        </a:p>
      </dgm:t>
    </dgm:pt>
    <dgm:pt modelId="{93CF866B-89B5-483F-8AA6-04989E873912}" type="sibTrans" cxnId="{9F51A587-DF88-4A07-ADB9-C21128A48DBF}">
      <dgm:prSet/>
      <dgm:spPr/>
      <dgm:t>
        <a:bodyPr/>
        <a:lstStyle/>
        <a:p>
          <a:endParaRPr lang="fi-FI"/>
        </a:p>
      </dgm:t>
    </dgm:pt>
    <dgm:pt modelId="{E10E29AB-8F18-400F-894D-7700442A8777}">
      <dgm:prSet phldrT="[Teksti]" custT="1"/>
      <dgm:spPr>
        <a:solidFill>
          <a:schemeClr val="bg1">
            <a:lumMod val="85000"/>
            <a:alpha val="90000"/>
          </a:schemeClr>
        </a:solidFill>
      </dgm:spPr>
      <dgm:t>
        <a:bodyPr/>
        <a:lstStyle/>
        <a:p>
          <a:r>
            <a:rPr lang="fi-FI" sz="1800" dirty="0">
              <a:latin typeface="+mn-lt"/>
            </a:rPr>
            <a:t>Tampereen ammattikorkeakoulu, </a:t>
          </a:r>
          <a:r>
            <a:rPr lang="fi-FI" sz="1800" dirty="0" err="1">
              <a:latin typeface="+mn-lt"/>
            </a:rPr>
            <a:t>Tamk</a:t>
          </a:r>
          <a:endParaRPr lang="fi-FI" sz="1800" dirty="0">
            <a:latin typeface="+mn-lt"/>
          </a:endParaRPr>
        </a:p>
      </dgm:t>
    </dgm:pt>
    <dgm:pt modelId="{D14F4553-AD37-4AE9-B27D-6061ABB8FD15}" type="parTrans" cxnId="{7BDF98DD-B245-4317-B7EC-D4263F3031B3}">
      <dgm:prSet/>
      <dgm:spPr/>
      <dgm:t>
        <a:bodyPr/>
        <a:lstStyle/>
        <a:p>
          <a:endParaRPr lang="fi-FI"/>
        </a:p>
      </dgm:t>
    </dgm:pt>
    <dgm:pt modelId="{C3FFF064-6129-428E-AA23-6B895374E7A0}" type="sibTrans" cxnId="{7BDF98DD-B245-4317-B7EC-D4263F3031B3}">
      <dgm:prSet/>
      <dgm:spPr/>
      <dgm:t>
        <a:bodyPr/>
        <a:lstStyle/>
        <a:p>
          <a:endParaRPr lang="fi-FI"/>
        </a:p>
      </dgm:t>
    </dgm:pt>
    <dgm:pt modelId="{052E3D8C-D258-4429-B02C-5948334A1612}">
      <dgm:prSet phldrT="[Teksti]" custT="1"/>
      <dgm:spPr>
        <a:solidFill>
          <a:schemeClr val="bg1">
            <a:lumMod val="85000"/>
            <a:alpha val="90000"/>
          </a:schemeClr>
        </a:solidFill>
      </dgm:spPr>
      <dgm:t>
        <a:bodyPr/>
        <a:lstStyle/>
        <a:p>
          <a:r>
            <a:rPr lang="fi-FI" sz="1800" dirty="0">
              <a:latin typeface="+mn-lt"/>
            </a:rPr>
            <a:t>Satakunnan koulutuskuntayhtymä, </a:t>
          </a:r>
          <a:r>
            <a:rPr lang="fi-FI" sz="1800" dirty="0" err="1">
              <a:latin typeface="+mn-lt"/>
            </a:rPr>
            <a:t>Sataedu</a:t>
          </a:r>
          <a:endParaRPr lang="fi-FI" sz="1800" dirty="0">
            <a:latin typeface="+mn-lt"/>
          </a:endParaRPr>
        </a:p>
      </dgm:t>
    </dgm:pt>
    <dgm:pt modelId="{C3E71D13-7950-415F-9EDA-3C9DE57AF789}" type="parTrans" cxnId="{1CB59C09-183A-434F-B846-3D02ACB5F968}">
      <dgm:prSet/>
      <dgm:spPr/>
      <dgm:t>
        <a:bodyPr/>
        <a:lstStyle/>
        <a:p>
          <a:endParaRPr lang="fi-FI"/>
        </a:p>
      </dgm:t>
    </dgm:pt>
    <dgm:pt modelId="{498448D2-2817-4A60-BF54-25569589BEB3}" type="sibTrans" cxnId="{1CB59C09-183A-434F-B846-3D02ACB5F968}">
      <dgm:prSet/>
      <dgm:spPr/>
      <dgm:t>
        <a:bodyPr/>
        <a:lstStyle/>
        <a:p>
          <a:endParaRPr lang="fi-FI"/>
        </a:p>
      </dgm:t>
    </dgm:pt>
    <dgm:pt modelId="{2587D614-D5CD-4692-9CBA-CA924ED96850}">
      <dgm:prSet phldrT="[Teksti]" custT="1"/>
      <dgm:spPr>
        <a:solidFill>
          <a:schemeClr val="bg1">
            <a:lumMod val="85000"/>
            <a:alpha val="90000"/>
          </a:schemeClr>
        </a:solidFill>
      </dgm:spPr>
      <dgm:t>
        <a:bodyPr/>
        <a:lstStyle/>
        <a:p>
          <a:r>
            <a:rPr lang="fi-FI" sz="2000" dirty="0"/>
            <a:t>Sastamalan kotihoito</a:t>
          </a:r>
        </a:p>
      </dgm:t>
    </dgm:pt>
    <dgm:pt modelId="{CC156146-AD89-4880-83DC-3CADCD979BCC}" type="parTrans" cxnId="{E965C5D9-774E-40EA-8BCF-CDAA1D5CCBE7}">
      <dgm:prSet/>
      <dgm:spPr/>
      <dgm:t>
        <a:bodyPr/>
        <a:lstStyle/>
        <a:p>
          <a:endParaRPr lang="fi-FI"/>
        </a:p>
      </dgm:t>
    </dgm:pt>
    <dgm:pt modelId="{1E4F2E93-583B-4545-9EDB-6F9F7D04C2AC}" type="sibTrans" cxnId="{E965C5D9-774E-40EA-8BCF-CDAA1D5CCBE7}">
      <dgm:prSet/>
      <dgm:spPr/>
      <dgm:t>
        <a:bodyPr/>
        <a:lstStyle/>
        <a:p>
          <a:endParaRPr lang="fi-FI"/>
        </a:p>
      </dgm:t>
    </dgm:pt>
    <dgm:pt modelId="{77AAF3AA-B504-4A48-A2E9-9216021D0883}">
      <dgm:prSet phldrT="[Teksti]" custT="1"/>
      <dgm:spPr>
        <a:solidFill>
          <a:schemeClr val="bg1">
            <a:lumMod val="85000"/>
            <a:alpha val="90000"/>
          </a:schemeClr>
        </a:solidFill>
      </dgm:spPr>
      <dgm:t>
        <a:bodyPr/>
        <a:lstStyle/>
        <a:p>
          <a:r>
            <a:rPr lang="fi-FI" sz="2000" dirty="0"/>
            <a:t>Parkanon alueen kotihoito (Pihlajalinna)</a:t>
          </a:r>
        </a:p>
      </dgm:t>
    </dgm:pt>
    <dgm:pt modelId="{9328ADC8-93F4-4243-B8ED-15AA5A67EB29}" type="parTrans" cxnId="{FFD2D684-A710-4FCA-BA10-70F5A726EB5A}">
      <dgm:prSet/>
      <dgm:spPr/>
      <dgm:t>
        <a:bodyPr/>
        <a:lstStyle/>
        <a:p>
          <a:endParaRPr lang="fi-FI"/>
        </a:p>
      </dgm:t>
    </dgm:pt>
    <dgm:pt modelId="{B7425259-FFB7-4CC8-B397-C3B2B9177499}" type="sibTrans" cxnId="{FFD2D684-A710-4FCA-BA10-70F5A726EB5A}">
      <dgm:prSet/>
      <dgm:spPr/>
      <dgm:t>
        <a:bodyPr/>
        <a:lstStyle/>
        <a:p>
          <a:endParaRPr lang="fi-FI"/>
        </a:p>
      </dgm:t>
    </dgm:pt>
    <dgm:pt modelId="{9077B47E-98F8-47C6-8F3B-9782283226D9}" type="pres">
      <dgm:prSet presAssocID="{91708468-8AC4-4168-842C-D752CA475ECE}" presName="Name0" presStyleCnt="0">
        <dgm:presLayoutVars>
          <dgm:dir/>
          <dgm:animLvl val="lvl"/>
          <dgm:resizeHandles val="exact"/>
        </dgm:presLayoutVars>
      </dgm:prSet>
      <dgm:spPr/>
      <dgm:t>
        <a:bodyPr/>
        <a:lstStyle/>
        <a:p>
          <a:endParaRPr lang="fi-FI"/>
        </a:p>
      </dgm:t>
    </dgm:pt>
    <dgm:pt modelId="{BD69F757-5D99-4564-AD43-D382528B2D55}" type="pres">
      <dgm:prSet presAssocID="{6A3E676A-6EB7-46AD-84D3-12599495B507}" presName="composite" presStyleCnt="0"/>
      <dgm:spPr/>
    </dgm:pt>
    <dgm:pt modelId="{6363E098-3411-455E-AA94-808D8BE85C78}" type="pres">
      <dgm:prSet presAssocID="{6A3E676A-6EB7-46AD-84D3-12599495B507}" presName="parTx" presStyleLbl="alignNode1" presStyleIdx="0" presStyleCnt="3" custLinFactY="-85927" custLinFactNeighborX="350" custLinFactNeighborY="-100000">
        <dgm:presLayoutVars>
          <dgm:chMax val="0"/>
          <dgm:chPref val="0"/>
          <dgm:bulletEnabled val="1"/>
        </dgm:presLayoutVars>
      </dgm:prSet>
      <dgm:spPr/>
      <dgm:t>
        <a:bodyPr/>
        <a:lstStyle/>
        <a:p>
          <a:endParaRPr lang="fi-FI"/>
        </a:p>
      </dgm:t>
    </dgm:pt>
    <dgm:pt modelId="{949BA2CB-4DB4-4DB9-A49C-08362D0AF399}" type="pres">
      <dgm:prSet presAssocID="{6A3E676A-6EB7-46AD-84D3-12599495B507}" presName="desTx" presStyleLbl="alignAccFollowNode1" presStyleIdx="0" presStyleCnt="3" custScaleY="106074" custLinFactNeighborX="-103" custLinFactNeighborY="-26212">
        <dgm:presLayoutVars>
          <dgm:bulletEnabled val="1"/>
        </dgm:presLayoutVars>
      </dgm:prSet>
      <dgm:spPr/>
      <dgm:t>
        <a:bodyPr/>
        <a:lstStyle/>
        <a:p>
          <a:endParaRPr lang="fi-FI"/>
        </a:p>
      </dgm:t>
    </dgm:pt>
    <dgm:pt modelId="{61259DE4-24B4-478D-9E82-92F02AF2B077}" type="pres">
      <dgm:prSet presAssocID="{273BB13F-3076-47D7-AB62-F0766440BE69}" presName="space" presStyleCnt="0"/>
      <dgm:spPr/>
    </dgm:pt>
    <dgm:pt modelId="{8F23F7CD-9BE1-4962-9DFE-C051FF86922D}" type="pres">
      <dgm:prSet presAssocID="{A42CEB2E-A376-460F-9D36-2C92B9905036}" presName="composite" presStyleCnt="0"/>
      <dgm:spPr/>
    </dgm:pt>
    <dgm:pt modelId="{B36BC632-12DD-44FE-84F6-28CEDA4BABE0}" type="pres">
      <dgm:prSet presAssocID="{A42CEB2E-A376-460F-9D36-2C92B9905036}" presName="parTx" presStyleLbl="alignNode1" presStyleIdx="1" presStyleCnt="3" custLinFactY="-85927" custLinFactNeighborX="-1051" custLinFactNeighborY="-100000">
        <dgm:presLayoutVars>
          <dgm:chMax val="0"/>
          <dgm:chPref val="0"/>
          <dgm:bulletEnabled val="1"/>
        </dgm:presLayoutVars>
      </dgm:prSet>
      <dgm:spPr/>
      <dgm:t>
        <a:bodyPr/>
        <a:lstStyle/>
        <a:p>
          <a:endParaRPr lang="fi-FI"/>
        </a:p>
      </dgm:t>
    </dgm:pt>
    <dgm:pt modelId="{BE77BD9E-C2F9-4A2B-B212-021038166855}" type="pres">
      <dgm:prSet presAssocID="{A42CEB2E-A376-460F-9D36-2C92B9905036}" presName="desTx" presStyleLbl="alignAccFollowNode1" presStyleIdx="1" presStyleCnt="3" custScaleY="60112" custLinFactNeighborX="0" custLinFactNeighborY="-60207">
        <dgm:presLayoutVars>
          <dgm:bulletEnabled val="1"/>
        </dgm:presLayoutVars>
      </dgm:prSet>
      <dgm:spPr/>
      <dgm:t>
        <a:bodyPr/>
        <a:lstStyle/>
        <a:p>
          <a:endParaRPr lang="fi-FI"/>
        </a:p>
      </dgm:t>
    </dgm:pt>
    <dgm:pt modelId="{CD3CABD4-39D8-4C77-B71D-DEC6BDEF9FE6}" type="pres">
      <dgm:prSet presAssocID="{CAEF1427-2DCC-458D-9478-11B0C388886D}" presName="space" presStyleCnt="0"/>
      <dgm:spPr/>
    </dgm:pt>
    <dgm:pt modelId="{79C335B0-B1CA-44F2-942D-5D7414F39CA4}" type="pres">
      <dgm:prSet presAssocID="{1A8CA30A-BCF7-431A-BB54-ED95BB6FEB7A}" presName="composite" presStyleCnt="0"/>
      <dgm:spPr/>
    </dgm:pt>
    <dgm:pt modelId="{032C73BF-B584-4357-B9FE-90AFCC34987F}" type="pres">
      <dgm:prSet presAssocID="{1A8CA30A-BCF7-431A-BB54-ED95BB6FEB7A}" presName="parTx" presStyleLbl="alignNode1" presStyleIdx="2" presStyleCnt="3" custLinFactY="-85927" custLinFactNeighborX="2291" custLinFactNeighborY="-100000">
        <dgm:presLayoutVars>
          <dgm:chMax val="0"/>
          <dgm:chPref val="0"/>
          <dgm:bulletEnabled val="1"/>
        </dgm:presLayoutVars>
      </dgm:prSet>
      <dgm:spPr/>
      <dgm:t>
        <a:bodyPr/>
        <a:lstStyle/>
        <a:p>
          <a:endParaRPr lang="fi-FI"/>
        </a:p>
      </dgm:t>
    </dgm:pt>
    <dgm:pt modelId="{AC0C1986-B2A8-4DEF-B3D9-8EF2CB709BAD}" type="pres">
      <dgm:prSet presAssocID="{1A8CA30A-BCF7-431A-BB54-ED95BB6FEB7A}" presName="desTx" presStyleLbl="alignAccFollowNode1" presStyleIdx="2" presStyleCnt="3" custScaleY="60814" custLinFactNeighborX="103" custLinFactNeighborY="-60196">
        <dgm:presLayoutVars>
          <dgm:bulletEnabled val="1"/>
        </dgm:presLayoutVars>
      </dgm:prSet>
      <dgm:spPr/>
      <dgm:t>
        <a:bodyPr/>
        <a:lstStyle/>
        <a:p>
          <a:endParaRPr lang="fi-FI"/>
        </a:p>
      </dgm:t>
    </dgm:pt>
  </dgm:ptLst>
  <dgm:cxnLst>
    <dgm:cxn modelId="{E16A5CB9-610E-43A4-BABB-65A657B265FE}" srcId="{91708468-8AC4-4168-842C-D752CA475ECE}" destId="{6A3E676A-6EB7-46AD-84D3-12599495B507}" srcOrd="0" destOrd="0" parTransId="{3D0F024C-6E69-4036-80A7-21456A46B95C}" sibTransId="{273BB13F-3076-47D7-AB62-F0766440BE69}"/>
    <dgm:cxn modelId="{83F512C1-2B1B-4094-9A48-00619E7F3FD8}" type="presOf" srcId="{6A3E676A-6EB7-46AD-84D3-12599495B507}" destId="{6363E098-3411-455E-AA94-808D8BE85C78}" srcOrd="0" destOrd="0" presId="urn:microsoft.com/office/officeart/2005/8/layout/hList1"/>
    <dgm:cxn modelId="{5E015FD2-1918-4B11-9010-2FBD9FBCA03F}" type="presOf" srcId="{A980A629-1787-44EB-8952-EA283C9A95E4}" destId="{949BA2CB-4DB4-4DB9-A49C-08362D0AF399}" srcOrd="0" destOrd="0" presId="urn:microsoft.com/office/officeart/2005/8/layout/hList1"/>
    <dgm:cxn modelId="{415E9FCF-5D34-4B84-93B7-1683B54EB84C}" type="presOf" srcId="{77AAF3AA-B504-4A48-A2E9-9216021D0883}" destId="{AC0C1986-B2A8-4DEF-B3D9-8EF2CB709BAD}" srcOrd="0" destOrd="1" presId="urn:microsoft.com/office/officeart/2005/8/layout/hList1"/>
    <dgm:cxn modelId="{7CE1A802-5630-4E72-A81E-4698BC3080C9}" type="presOf" srcId="{052E3D8C-D258-4429-B02C-5948334A1612}" destId="{949BA2CB-4DB4-4DB9-A49C-08362D0AF399}" srcOrd="0" destOrd="2" presId="urn:microsoft.com/office/officeart/2005/8/layout/hList1"/>
    <dgm:cxn modelId="{6DE8CDBF-97D6-4CFE-9C5B-72226D1E0866}" type="presOf" srcId="{E10E29AB-8F18-400F-894D-7700442A8777}" destId="{949BA2CB-4DB4-4DB9-A49C-08362D0AF399}" srcOrd="0" destOrd="1" presId="urn:microsoft.com/office/officeart/2005/8/layout/hList1"/>
    <dgm:cxn modelId="{FFD2D684-A710-4FCA-BA10-70F5A726EB5A}" srcId="{1A8CA30A-BCF7-431A-BB54-ED95BB6FEB7A}" destId="{77AAF3AA-B504-4A48-A2E9-9216021D0883}" srcOrd="1" destOrd="0" parTransId="{9328ADC8-93F4-4243-B8ED-15AA5A67EB29}" sibTransId="{B7425259-FFB7-4CC8-B397-C3B2B9177499}"/>
    <dgm:cxn modelId="{91E1CB1F-0341-4C2C-AF8B-BCF92BD03ECE}" srcId="{91708468-8AC4-4168-842C-D752CA475ECE}" destId="{1A8CA30A-BCF7-431A-BB54-ED95BB6FEB7A}" srcOrd="2" destOrd="0" parTransId="{4A66C19F-7920-433C-83CE-185B37340104}" sibTransId="{9F15E861-C843-4B08-8F7C-41DD019D0CF6}"/>
    <dgm:cxn modelId="{039F8533-7C58-4C5E-BB02-08A3CECAABFD}" srcId="{91708468-8AC4-4168-842C-D752CA475ECE}" destId="{A42CEB2E-A376-460F-9D36-2C92B9905036}" srcOrd="1" destOrd="0" parTransId="{B60E3911-0EF6-4902-8C06-69EC83010709}" sibTransId="{CAEF1427-2DCC-458D-9478-11B0C388886D}"/>
    <dgm:cxn modelId="{2182AC8F-B44F-462F-A1EE-386F7EE8A2E4}" type="presOf" srcId="{A42CEB2E-A376-460F-9D36-2C92B9905036}" destId="{B36BC632-12DD-44FE-84F6-28CEDA4BABE0}" srcOrd="0" destOrd="0" presId="urn:microsoft.com/office/officeart/2005/8/layout/hList1"/>
    <dgm:cxn modelId="{243F1382-C317-4A87-9EC8-B06F66822000}" type="presOf" srcId="{F0E7901D-826D-4821-BB98-2E5AEE2E1B00}" destId="{949BA2CB-4DB4-4DB9-A49C-08362D0AF399}" srcOrd="0" destOrd="3" presId="urn:microsoft.com/office/officeart/2005/8/layout/hList1"/>
    <dgm:cxn modelId="{B153215D-6622-48A1-8498-D6A63D77EF7E}" srcId="{6A3E676A-6EB7-46AD-84D3-12599495B507}" destId="{F0E7901D-826D-4821-BB98-2E5AEE2E1B00}" srcOrd="3" destOrd="0" parTransId="{94AC2FCE-0E5F-498B-8E33-BCD9B87D79AC}" sibTransId="{88E7D6F0-0533-425E-AF8F-79267EF21893}"/>
    <dgm:cxn modelId="{9F51A587-DF88-4A07-ADB9-C21128A48DBF}" srcId="{1A8CA30A-BCF7-431A-BB54-ED95BB6FEB7A}" destId="{B249358B-D7F5-41A8-BE68-6CA2B185AC9C}" srcOrd="0" destOrd="0" parTransId="{FBB7B3E7-B31A-402D-BF8E-3B99C75CFFF5}" sibTransId="{93CF866B-89B5-483F-8AA6-04989E873912}"/>
    <dgm:cxn modelId="{492DA395-6DF7-4BD4-91B9-92E130E6A77A}" srcId="{A42CEB2E-A376-460F-9D36-2C92B9905036}" destId="{554EC5A5-A791-4F1D-8971-BDCC195F8638}" srcOrd="0" destOrd="0" parTransId="{4D4E3CDA-2062-4F57-A972-1EFCA7BB77C0}" sibTransId="{F681CE9B-C90D-4D0A-9465-21E8023B3FF0}"/>
    <dgm:cxn modelId="{8D538FF4-D003-4B51-9B91-394DD0BEA73F}" type="presOf" srcId="{554EC5A5-A791-4F1D-8971-BDCC195F8638}" destId="{BE77BD9E-C2F9-4A2B-B212-021038166855}" srcOrd="0" destOrd="0" presId="urn:microsoft.com/office/officeart/2005/8/layout/hList1"/>
    <dgm:cxn modelId="{F57DE608-E11D-48D7-9842-F718BB71E59C}" type="presOf" srcId="{B249358B-D7F5-41A8-BE68-6CA2B185AC9C}" destId="{AC0C1986-B2A8-4DEF-B3D9-8EF2CB709BAD}" srcOrd="0" destOrd="0" presId="urn:microsoft.com/office/officeart/2005/8/layout/hList1"/>
    <dgm:cxn modelId="{1CB59C09-183A-434F-B846-3D02ACB5F968}" srcId="{6A3E676A-6EB7-46AD-84D3-12599495B507}" destId="{052E3D8C-D258-4429-B02C-5948334A1612}" srcOrd="2" destOrd="0" parTransId="{C3E71D13-7950-415F-9EDA-3C9DE57AF789}" sibTransId="{498448D2-2817-4A60-BF54-25569589BEB3}"/>
    <dgm:cxn modelId="{1C7B74CE-828E-479C-B503-36F6D12B951C}" type="presOf" srcId="{2587D614-D5CD-4692-9CBA-CA924ED96850}" destId="{BE77BD9E-C2F9-4A2B-B212-021038166855}" srcOrd="0" destOrd="1" presId="urn:microsoft.com/office/officeart/2005/8/layout/hList1"/>
    <dgm:cxn modelId="{A7FD9F1A-E0D1-447D-94CA-205758CF50D0}" srcId="{6A3E676A-6EB7-46AD-84D3-12599495B507}" destId="{A980A629-1787-44EB-8952-EA283C9A95E4}" srcOrd="0" destOrd="0" parTransId="{652FCB56-7CD6-438F-975B-76CB768C6688}" sibTransId="{B0ABFB7D-D84D-4F83-8CF3-215040712CD3}"/>
    <dgm:cxn modelId="{E965C5D9-774E-40EA-8BCF-CDAA1D5CCBE7}" srcId="{A42CEB2E-A376-460F-9D36-2C92B9905036}" destId="{2587D614-D5CD-4692-9CBA-CA924ED96850}" srcOrd="1" destOrd="0" parTransId="{CC156146-AD89-4880-83DC-3CADCD979BCC}" sibTransId="{1E4F2E93-583B-4545-9EDB-6F9F7D04C2AC}"/>
    <dgm:cxn modelId="{7BDF98DD-B245-4317-B7EC-D4263F3031B3}" srcId="{6A3E676A-6EB7-46AD-84D3-12599495B507}" destId="{E10E29AB-8F18-400F-894D-7700442A8777}" srcOrd="1" destOrd="0" parTransId="{D14F4553-AD37-4AE9-B27D-6061ABB8FD15}" sibTransId="{C3FFF064-6129-428E-AA23-6B895374E7A0}"/>
    <dgm:cxn modelId="{5D1B027A-3B6C-4DD0-8A7B-145C876286AD}" type="presOf" srcId="{1A8CA30A-BCF7-431A-BB54-ED95BB6FEB7A}" destId="{032C73BF-B584-4357-B9FE-90AFCC34987F}" srcOrd="0" destOrd="0" presId="urn:microsoft.com/office/officeart/2005/8/layout/hList1"/>
    <dgm:cxn modelId="{5446DDBB-09C9-4AC9-8A31-F389F0761FA8}" type="presOf" srcId="{91708468-8AC4-4168-842C-D752CA475ECE}" destId="{9077B47E-98F8-47C6-8F3B-9782283226D9}" srcOrd="0" destOrd="0" presId="urn:microsoft.com/office/officeart/2005/8/layout/hList1"/>
    <dgm:cxn modelId="{CAD03329-30F0-4F36-958B-84E17188A3C6}" type="presParOf" srcId="{9077B47E-98F8-47C6-8F3B-9782283226D9}" destId="{BD69F757-5D99-4564-AD43-D382528B2D55}" srcOrd="0" destOrd="0" presId="urn:microsoft.com/office/officeart/2005/8/layout/hList1"/>
    <dgm:cxn modelId="{4409CEF2-AEB0-44D2-93DB-19606E875552}" type="presParOf" srcId="{BD69F757-5D99-4564-AD43-D382528B2D55}" destId="{6363E098-3411-455E-AA94-808D8BE85C78}" srcOrd="0" destOrd="0" presId="urn:microsoft.com/office/officeart/2005/8/layout/hList1"/>
    <dgm:cxn modelId="{853DBBB8-E269-4767-AC1C-0B4B9DC64581}" type="presParOf" srcId="{BD69F757-5D99-4564-AD43-D382528B2D55}" destId="{949BA2CB-4DB4-4DB9-A49C-08362D0AF399}" srcOrd="1" destOrd="0" presId="urn:microsoft.com/office/officeart/2005/8/layout/hList1"/>
    <dgm:cxn modelId="{F1F1AEF5-C096-44E2-9A4A-4FD8BA24C93A}" type="presParOf" srcId="{9077B47E-98F8-47C6-8F3B-9782283226D9}" destId="{61259DE4-24B4-478D-9E82-92F02AF2B077}" srcOrd="1" destOrd="0" presId="urn:microsoft.com/office/officeart/2005/8/layout/hList1"/>
    <dgm:cxn modelId="{67170FC6-F381-42CC-B2E9-C86B6CB15F34}" type="presParOf" srcId="{9077B47E-98F8-47C6-8F3B-9782283226D9}" destId="{8F23F7CD-9BE1-4962-9DFE-C051FF86922D}" srcOrd="2" destOrd="0" presId="urn:microsoft.com/office/officeart/2005/8/layout/hList1"/>
    <dgm:cxn modelId="{33D63D43-C048-415A-8588-BF4087E30FFF}" type="presParOf" srcId="{8F23F7CD-9BE1-4962-9DFE-C051FF86922D}" destId="{B36BC632-12DD-44FE-84F6-28CEDA4BABE0}" srcOrd="0" destOrd="0" presId="urn:microsoft.com/office/officeart/2005/8/layout/hList1"/>
    <dgm:cxn modelId="{B2BA0610-C164-4D74-A528-88B1FA678AAB}" type="presParOf" srcId="{8F23F7CD-9BE1-4962-9DFE-C051FF86922D}" destId="{BE77BD9E-C2F9-4A2B-B212-021038166855}" srcOrd="1" destOrd="0" presId="urn:microsoft.com/office/officeart/2005/8/layout/hList1"/>
    <dgm:cxn modelId="{BF6DBE45-683E-44F3-82D5-DAB804E03113}" type="presParOf" srcId="{9077B47E-98F8-47C6-8F3B-9782283226D9}" destId="{CD3CABD4-39D8-4C77-B71D-DEC6BDEF9FE6}" srcOrd="3" destOrd="0" presId="urn:microsoft.com/office/officeart/2005/8/layout/hList1"/>
    <dgm:cxn modelId="{885057E5-EF1A-45DF-AD3D-9D384CE237AC}" type="presParOf" srcId="{9077B47E-98F8-47C6-8F3B-9782283226D9}" destId="{79C335B0-B1CA-44F2-942D-5D7414F39CA4}" srcOrd="4" destOrd="0" presId="urn:microsoft.com/office/officeart/2005/8/layout/hList1"/>
    <dgm:cxn modelId="{81748657-458E-41EC-B959-BBDCD063E88F}" type="presParOf" srcId="{79C335B0-B1CA-44F2-942D-5D7414F39CA4}" destId="{032C73BF-B584-4357-B9FE-90AFCC34987F}" srcOrd="0" destOrd="0" presId="urn:microsoft.com/office/officeart/2005/8/layout/hList1"/>
    <dgm:cxn modelId="{8AA50073-5668-405E-ADEE-9BC26E7EC610}" type="presParOf" srcId="{79C335B0-B1CA-44F2-942D-5D7414F39CA4}" destId="{AC0C1986-B2A8-4DEF-B3D9-8EF2CB709B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3E098-3411-455E-AA94-808D8BE85C78}">
      <dsp:nvSpPr>
        <dsp:cNvPr id="0" name=""/>
        <dsp:cNvSpPr/>
      </dsp:nvSpPr>
      <dsp:spPr>
        <a:xfrm>
          <a:off x="12690" y="0"/>
          <a:ext cx="2804200" cy="866082"/>
        </a:xfrm>
        <a:prstGeom prst="rect">
          <a:avLst/>
        </a:prstGeom>
        <a:solidFill>
          <a:srgbClr val="0099FF"/>
        </a:solidFill>
        <a:ln w="12700" cap="flat" cmpd="sng" algn="ctr">
          <a:solidFill>
            <a:srgbClr val="0099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i-FI" sz="2400" kern="1200" dirty="0"/>
            <a:t>Oppilaitokset </a:t>
          </a:r>
        </a:p>
      </dsp:txBody>
      <dsp:txXfrm>
        <a:off x="12690" y="0"/>
        <a:ext cx="2804200" cy="866082"/>
      </dsp:txXfrm>
    </dsp:sp>
    <dsp:sp modelId="{949BA2CB-4DB4-4DB9-A49C-08362D0AF399}">
      <dsp:nvSpPr>
        <dsp:cNvPr id="0" name=""/>
        <dsp:cNvSpPr/>
      </dsp:nvSpPr>
      <dsp:spPr>
        <a:xfrm>
          <a:off x="0" y="784350"/>
          <a:ext cx="2804200" cy="3354314"/>
        </a:xfrm>
        <a:prstGeom prst="rect">
          <a:avLst/>
        </a:prstGeom>
        <a:solidFill>
          <a:schemeClr val="bg1">
            <a:lumMod val="85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i-FI" sz="1800" kern="1200" dirty="0">
              <a:latin typeface="+mn-lt"/>
            </a:rPr>
            <a:t>Satakunnan ammattikorkeakoulu, </a:t>
          </a:r>
          <a:r>
            <a:rPr lang="fi-FI" sz="1800" kern="1200" dirty="0" err="1">
              <a:latin typeface="+mn-lt"/>
            </a:rPr>
            <a:t>Samk</a:t>
          </a:r>
          <a:endParaRPr lang="fi-FI" sz="1800" kern="1200" dirty="0">
            <a:latin typeface="+mn-lt"/>
          </a:endParaRPr>
        </a:p>
        <a:p>
          <a:pPr marL="171450" lvl="1" indent="-171450" algn="l" defTabSz="800100">
            <a:lnSpc>
              <a:spcPct val="90000"/>
            </a:lnSpc>
            <a:spcBef>
              <a:spcPct val="0"/>
            </a:spcBef>
            <a:spcAft>
              <a:spcPct val="15000"/>
            </a:spcAft>
            <a:buChar char="••"/>
          </a:pPr>
          <a:r>
            <a:rPr lang="fi-FI" sz="1800" kern="1200" dirty="0">
              <a:latin typeface="+mn-lt"/>
            </a:rPr>
            <a:t>Tampereen ammattikorkeakoulu, </a:t>
          </a:r>
          <a:r>
            <a:rPr lang="fi-FI" sz="1800" kern="1200" dirty="0" err="1">
              <a:latin typeface="+mn-lt"/>
            </a:rPr>
            <a:t>Tamk</a:t>
          </a:r>
          <a:endParaRPr lang="fi-FI" sz="1800" kern="1200" dirty="0">
            <a:latin typeface="+mn-lt"/>
          </a:endParaRPr>
        </a:p>
        <a:p>
          <a:pPr marL="171450" lvl="1" indent="-171450" algn="l" defTabSz="800100">
            <a:lnSpc>
              <a:spcPct val="90000"/>
            </a:lnSpc>
            <a:spcBef>
              <a:spcPct val="0"/>
            </a:spcBef>
            <a:spcAft>
              <a:spcPct val="15000"/>
            </a:spcAft>
            <a:buChar char="••"/>
          </a:pPr>
          <a:r>
            <a:rPr lang="fi-FI" sz="1800" kern="1200" dirty="0">
              <a:latin typeface="+mn-lt"/>
            </a:rPr>
            <a:t>Satakunnan koulutuskuntayhtymä, </a:t>
          </a:r>
          <a:r>
            <a:rPr lang="fi-FI" sz="1800" kern="1200" dirty="0" err="1">
              <a:latin typeface="+mn-lt"/>
            </a:rPr>
            <a:t>Sataedu</a:t>
          </a:r>
          <a:endParaRPr lang="fi-FI" sz="1800" kern="1200" dirty="0">
            <a:latin typeface="+mn-lt"/>
          </a:endParaRPr>
        </a:p>
        <a:p>
          <a:pPr marL="171450" lvl="1" indent="-171450" algn="l" defTabSz="800100">
            <a:lnSpc>
              <a:spcPct val="90000"/>
            </a:lnSpc>
            <a:spcBef>
              <a:spcPct val="0"/>
            </a:spcBef>
            <a:spcAft>
              <a:spcPct val="15000"/>
            </a:spcAft>
            <a:buChar char="••"/>
          </a:pPr>
          <a:r>
            <a:rPr lang="fi-FI" sz="1800" kern="1200" dirty="0" err="1">
              <a:latin typeface="+mn-lt"/>
            </a:rPr>
            <a:t>Sasky</a:t>
          </a:r>
          <a:r>
            <a:rPr lang="fi-FI" sz="1800" kern="1200" dirty="0">
              <a:latin typeface="+mn-lt"/>
            </a:rPr>
            <a:t> koulutuskuntayhtymä</a:t>
          </a:r>
        </a:p>
      </dsp:txBody>
      <dsp:txXfrm>
        <a:off x="0" y="784350"/>
        <a:ext cx="2804200" cy="3354314"/>
      </dsp:txXfrm>
    </dsp:sp>
    <dsp:sp modelId="{B36BC632-12DD-44FE-84F6-28CEDA4BABE0}">
      <dsp:nvSpPr>
        <dsp:cNvPr id="0" name=""/>
        <dsp:cNvSpPr/>
      </dsp:nvSpPr>
      <dsp:spPr>
        <a:xfrm>
          <a:off x="3170192" y="0"/>
          <a:ext cx="2804200" cy="866082"/>
        </a:xfrm>
        <a:prstGeom prst="rect">
          <a:avLst/>
        </a:prstGeom>
        <a:solidFill>
          <a:srgbClr val="DF9221"/>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i-FI" sz="2400" kern="1200" dirty="0"/>
            <a:t>Kuntaedustajat</a:t>
          </a:r>
        </a:p>
      </dsp:txBody>
      <dsp:txXfrm>
        <a:off x="3170192" y="0"/>
        <a:ext cx="2804200" cy="866082"/>
      </dsp:txXfrm>
    </dsp:sp>
    <dsp:sp modelId="{BE77BD9E-C2F9-4A2B-B212-021038166855}">
      <dsp:nvSpPr>
        <dsp:cNvPr id="0" name=""/>
        <dsp:cNvSpPr/>
      </dsp:nvSpPr>
      <dsp:spPr>
        <a:xfrm>
          <a:off x="3199664" y="799418"/>
          <a:ext cx="2804200" cy="1900885"/>
        </a:xfrm>
        <a:prstGeom prst="rect">
          <a:avLst/>
        </a:prstGeom>
        <a:solidFill>
          <a:schemeClr val="bg1">
            <a:lumMod val="85000"/>
            <a:alpha val="9000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i-FI" sz="2000" kern="1200" dirty="0"/>
            <a:t>Porin yhteistoiminta-alueen kotihoito: Pori, Merikarvia, Ulvila</a:t>
          </a:r>
        </a:p>
        <a:p>
          <a:pPr marL="228600" lvl="1" indent="-228600" algn="l" defTabSz="889000">
            <a:lnSpc>
              <a:spcPct val="90000"/>
            </a:lnSpc>
            <a:spcBef>
              <a:spcPct val="0"/>
            </a:spcBef>
            <a:spcAft>
              <a:spcPct val="15000"/>
            </a:spcAft>
            <a:buChar char="••"/>
          </a:pPr>
          <a:r>
            <a:rPr lang="fi-FI" sz="2000" kern="1200" dirty="0"/>
            <a:t>Sastamalan kotihoito</a:t>
          </a:r>
        </a:p>
      </dsp:txBody>
      <dsp:txXfrm>
        <a:off x="3199664" y="799418"/>
        <a:ext cx="2804200" cy="1900885"/>
      </dsp:txXfrm>
    </dsp:sp>
    <dsp:sp modelId="{032C73BF-B584-4357-B9FE-90AFCC34987F}">
      <dsp:nvSpPr>
        <dsp:cNvPr id="0" name=""/>
        <dsp:cNvSpPr/>
      </dsp:nvSpPr>
      <dsp:spPr>
        <a:xfrm>
          <a:off x="6399329" y="0"/>
          <a:ext cx="2804200" cy="866082"/>
        </a:xfrm>
        <a:prstGeom prst="rect">
          <a:avLst/>
        </a:prstGeom>
        <a:solidFill>
          <a:srgbClr val="DF9221"/>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i-FI" sz="2400" kern="1200" dirty="0"/>
            <a:t>Yksityiset kotihoidon yrittäjät</a:t>
          </a:r>
        </a:p>
      </dsp:txBody>
      <dsp:txXfrm>
        <a:off x="6399329" y="0"/>
        <a:ext cx="2804200" cy="866082"/>
      </dsp:txXfrm>
    </dsp:sp>
    <dsp:sp modelId="{AC0C1986-B2A8-4DEF-B3D9-8EF2CB709BAD}">
      <dsp:nvSpPr>
        <dsp:cNvPr id="0" name=""/>
        <dsp:cNvSpPr/>
      </dsp:nvSpPr>
      <dsp:spPr>
        <a:xfrm>
          <a:off x="6399329" y="783116"/>
          <a:ext cx="2804200" cy="1923084"/>
        </a:xfrm>
        <a:prstGeom prst="rect">
          <a:avLst/>
        </a:prstGeom>
        <a:solidFill>
          <a:schemeClr val="bg1">
            <a:lumMod val="85000"/>
            <a:alpha val="9000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i-FI" sz="2000" kern="1200" dirty="0"/>
            <a:t>Jyllin Kodit (kotihoito)</a:t>
          </a:r>
        </a:p>
        <a:p>
          <a:pPr marL="228600" lvl="1" indent="-228600" algn="l" defTabSz="889000">
            <a:lnSpc>
              <a:spcPct val="90000"/>
            </a:lnSpc>
            <a:spcBef>
              <a:spcPct val="0"/>
            </a:spcBef>
            <a:spcAft>
              <a:spcPct val="15000"/>
            </a:spcAft>
            <a:buChar char="••"/>
          </a:pPr>
          <a:r>
            <a:rPr lang="fi-FI" sz="2000" kern="1200" dirty="0"/>
            <a:t>Parkanon alueen kotihoito (Pihlajalinna)</a:t>
          </a:r>
        </a:p>
      </dsp:txBody>
      <dsp:txXfrm>
        <a:off x="6399329" y="783116"/>
        <a:ext cx="2804200" cy="192308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FC580A1-CC73-4A81-9CD2-9DD33DF5677B}" type="datetime1">
              <a:rPr lang="fi-FI" smtClean="0"/>
              <a:t>5.1.2021</a:t>
            </a:fld>
            <a:endParaRPr lang="fi-FI" dirty="0"/>
          </a:p>
        </p:txBody>
      </p:sp>
      <p:sp>
        <p:nvSpPr>
          <p:cNvPr id="4" name="Alatunnisteen paikkamerkki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fi-FI" smtClean="0"/>
              <a:t>‹#›</a:t>
            </a:fld>
            <a:endParaRPr lang="fi-FI"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B61F4-0FF7-4816-B24F-A2847AE404F9}" type="datetime1">
              <a:rPr lang="fi-FI" smtClean="0"/>
              <a:pPr/>
              <a:t>5.1.2021</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fi-FI" smtClean="0"/>
              <a:t>‹#›</a:t>
            </a:fld>
            <a:endParaRPr lang="fi-FI"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rtl="0"/>
            <a:fld id="{8530193B-564F-4854-8A52-728F3FB19C85}" type="slidenum">
              <a:rPr lang="fi-FI" smtClean="0"/>
              <a:t>1</a:t>
            </a:fld>
            <a:endParaRPr lang="fi-FI" dirty="0"/>
          </a:p>
        </p:txBody>
      </p:sp>
    </p:spTree>
    <p:extLst>
      <p:ext uri="{BB962C8B-B14F-4D97-AF65-F5344CB8AC3E}">
        <p14:creationId xmlns:p14="http://schemas.microsoft.com/office/powerpoint/2010/main" val="223943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pPr rtl="0"/>
            <a:endParaRPr lang="fi-FI" dirty="0"/>
          </a:p>
        </p:txBody>
      </p:sp>
      <p:sp>
        <p:nvSpPr>
          <p:cNvPr id="6" name="Dian numeron paikkamerkki 5"/>
          <p:cNvSpPr>
            <a:spLocks noGrp="1"/>
          </p:cNvSpPr>
          <p:nvPr>
            <p:ph type="sldNum" sz="quarter" idx="12"/>
          </p:nvPr>
        </p:nvSpPr>
        <p:spPr/>
        <p:txBody>
          <a:bodyPr/>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244974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pPr rtl="0"/>
            <a:endParaRPr lang="fi-FI" dirty="0"/>
          </a:p>
        </p:txBody>
      </p:sp>
      <p:sp>
        <p:nvSpPr>
          <p:cNvPr id="6" name="Dian numeron paikkamerkki 5"/>
          <p:cNvSpPr>
            <a:spLocks noGrp="1"/>
          </p:cNvSpPr>
          <p:nvPr>
            <p:ph type="sldNum" sz="quarter" idx="12"/>
          </p:nvPr>
        </p:nvSpPr>
        <p:spPr/>
        <p:txBody>
          <a:bodyPr/>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15527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pPr rtl="0"/>
            <a:endParaRPr lang="fi-FI" dirty="0"/>
          </a:p>
        </p:txBody>
      </p:sp>
      <p:sp>
        <p:nvSpPr>
          <p:cNvPr id="6" name="Dian numeron paikkamerkki 5"/>
          <p:cNvSpPr>
            <a:spLocks noGrp="1"/>
          </p:cNvSpPr>
          <p:nvPr>
            <p:ph type="sldNum" sz="quarter" idx="12"/>
          </p:nvPr>
        </p:nvSpPr>
        <p:spPr/>
        <p:txBody>
          <a:bodyPr/>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4213353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Otsikkodia">
    <p:spTree>
      <p:nvGrpSpPr>
        <p:cNvPr id="1" name=""/>
        <p:cNvGrpSpPr/>
        <p:nvPr/>
      </p:nvGrpSpPr>
      <p:grpSpPr>
        <a:xfrm>
          <a:off x="0" y="0"/>
          <a:ext cx="0" cy="0"/>
          <a:chOff x="0" y="0"/>
          <a:chExt cx="0" cy="0"/>
        </a:xfrm>
      </p:grpSpPr>
      <p:sp>
        <p:nvSpPr>
          <p:cNvPr id="9" name="Kuvan paikkamerkki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6000"/>
              </a:lnSpc>
              <a:defRPr sz="6000" b="1" cap="all" spc="-300" baseline="0">
                <a:solidFill>
                  <a:schemeClr val="tx1"/>
                </a:solidFill>
                <a:latin typeface="+mj-lt"/>
              </a:defRPr>
            </a:lvl1pPr>
          </a:lstStyle>
          <a:p>
            <a:pPr rtl="0"/>
            <a:r>
              <a:rPr lang="fi-FI" dirty="0"/>
              <a:t>ESITYKSEN OTSIKKO</a:t>
            </a:r>
          </a:p>
        </p:txBody>
      </p:sp>
      <p:sp>
        <p:nvSpPr>
          <p:cNvPr id="3" name="Alaotsikko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a:t>Muokkaa alaotsikon perustyyliä napsautt.</a:t>
            </a:r>
            <a:endParaRPr lang="fi-FI" dirty="0"/>
          </a:p>
        </p:txBody>
      </p:sp>
      <p:sp>
        <p:nvSpPr>
          <p:cNvPr id="7" name="Suorakulmi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8" name="Suorakulmi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1" name="Suorakulmi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Tree>
    <p:extLst>
      <p:ext uri="{BB962C8B-B14F-4D97-AF65-F5344CB8AC3E}">
        <p14:creationId xmlns:p14="http://schemas.microsoft.com/office/powerpoint/2010/main" val="2469485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chemeClr val="bg1"/>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2" name="Otsikk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6000"/>
              </a:lnSpc>
              <a:defRPr sz="6000" b="1" cap="all" spc="-300" baseline="0">
                <a:solidFill>
                  <a:schemeClr val="bg1"/>
                </a:solidFill>
                <a:latin typeface="+mj-lt"/>
              </a:defRPr>
            </a:lvl1pPr>
          </a:lstStyle>
          <a:p>
            <a:pPr rtl="0"/>
            <a:r>
              <a:rPr lang="fi-FI" dirty="0"/>
              <a:t>ESITYKSEN OTSIKKO</a:t>
            </a:r>
          </a:p>
        </p:txBody>
      </p:sp>
      <p:sp>
        <p:nvSpPr>
          <p:cNvPr id="3" name="Alaotsikko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a:t>Muokkaa alaotsikon perustyyliä napsautt.</a:t>
            </a:r>
            <a:endParaRPr lang="fi-FI" dirty="0"/>
          </a:p>
        </p:txBody>
      </p:sp>
      <p:sp>
        <p:nvSpPr>
          <p:cNvPr id="7" name="Suorakulmi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8" name="Suorakulmi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1" name="Suorakulmi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5" name="Dian numeron paikkamerkki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2218115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chemeClr val="bg1"/>
        </a:solidFill>
        <a:effectLst/>
      </p:bgPr>
    </p:bg>
    <p:spTree>
      <p:nvGrpSpPr>
        <p:cNvPr id="1" name=""/>
        <p:cNvGrpSpPr/>
        <p:nvPr/>
      </p:nvGrpSpPr>
      <p:grpSpPr>
        <a:xfrm>
          <a:off x="0" y="0"/>
          <a:ext cx="0" cy="0"/>
          <a:chOff x="0" y="0"/>
          <a:chExt cx="0" cy="0"/>
        </a:xfrm>
      </p:grpSpPr>
      <p:sp>
        <p:nvSpPr>
          <p:cNvPr id="9" name="Kuvan paikkamerkki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6000"/>
              </a:lnSpc>
              <a:defRPr sz="6000" b="1" cap="all" spc="-300" baseline="0">
                <a:solidFill>
                  <a:schemeClr val="bg1"/>
                </a:solidFill>
                <a:latin typeface="+mj-lt"/>
              </a:defRPr>
            </a:lvl1pPr>
          </a:lstStyle>
          <a:p>
            <a:pPr rtl="0"/>
            <a:r>
              <a:rPr lang="fi-FI" dirty="0"/>
              <a:t>ESITYKSEN OTSIKKO</a:t>
            </a:r>
          </a:p>
        </p:txBody>
      </p:sp>
      <p:sp>
        <p:nvSpPr>
          <p:cNvPr id="3" name="Alaotsikko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a:t>Muokkaa alaotsikon perustyyliä napsautt.</a:t>
            </a:r>
            <a:endParaRPr lang="fi-FI" dirty="0"/>
          </a:p>
        </p:txBody>
      </p:sp>
      <p:sp>
        <p:nvSpPr>
          <p:cNvPr id="7" name="Suorakulmi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8" name="Suorakulmi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1" name="Suorakulmi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5" name="Dian numeron paikkamerkki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4094738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valokuva 1">
    <p:spTree>
      <p:nvGrpSpPr>
        <p:cNvPr id="1" name=""/>
        <p:cNvGrpSpPr/>
        <p:nvPr/>
      </p:nvGrpSpPr>
      <p:grpSpPr>
        <a:xfrm>
          <a:off x="0" y="0"/>
          <a:ext cx="0" cy="0"/>
          <a:chOff x="0" y="0"/>
          <a:chExt cx="0" cy="0"/>
        </a:xfrm>
      </p:grpSpPr>
      <p:sp>
        <p:nvSpPr>
          <p:cNvPr id="8" name="Kuvan paikkamerkki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889907"/>
            <a:ext cx="5184913" cy="1350043"/>
          </a:xfrm>
        </p:spPr>
        <p:txBody>
          <a:bodyPr rtlCol="0"/>
          <a:lstStyle>
            <a:lvl1pPr algn="r">
              <a:defRPr>
                <a:solidFill>
                  <a:schemeClr val="tx1"/>
                </a:solidFill>
              </a:defRPr>
            </a:lvl1pPr>
          </a:lstStyle>
          <a:p>
            <a:pPr rtl="0"/>
            <a:r>
              <a:rPr lang="fi-FI" dirty="0"/>
              <a:t>Muokkaa sivun otsikkoa napsauttamalla</a:t>
            </a:r>
          </a:p>
        </p:txBody>
      </p:sp>
      <p:sp>
        <p:nvSpPr>
          <p:cNvPr id="10" name="Alaotsikk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a:t>
            </a:r>
          </a:p>
        </p:txBody>
      </p:sp>
      <p:sp>
        <p:nvSpPr>
          <p:cNvPr id="3" name="Sisällön paikkamerkki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4" name="Alatunnisteen paikkamerkki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endParaRPr lang="fi-FI" dirty="0"/>
          </a:p>
        </p:txBody>
      </p:sp>
      <p:sp>
        <p:nvSpPr>
          <p:cNvPr id="5" name="Dian numeron paikkamerkki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1350103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valokuva 2">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4" name="Alatunnisteen paikkamerkki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endParaRPr lang="fi-FI" dirty="0"/>
          </a:p>
        </p:txBody>
      </p:sp>
      <p:sp>
        <p:nvSpPr>
          <p:cNvPr id="5" name="Dian numeron paikkamerkki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fi-FI" smtClean="0"/>
              <a:pPr/>
              <a:t>‹#›</a:t>
            </a:fld>
            <a:endParaRPr lang="fi-FI" dirty="0"/>
          </a:p>
        </p:txBody>
      </p:sp>
      <p:sp>
        <p:nvSpPr>
          <p:cNvPr id="9" name="Kuvan paikkamerkki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6" name="Otsikko 5">
            <a:extLst>
              <a:ext uri="{FF2B5EF4-FFF2-40B4-BE49-F238E27FC236}">
                <a16:creationId xmlns:a16="http://schemas.microsoft.com/office/drawing/2014/main" id="{7F4F1543-153D-4F77-A4A9-C9BBA1C2052E}"/>
              </a:ext>
            </a:extLst>
          </p:cNvPr>
          <p:cNvSpPr>
            <a:spLocks noGrp="1"/>
          </p:cNvSpPr>
          <p:nvPr>
            <p:ph type="title" hasCustomPrompt="1"/>
          </p:nvPr>
        </p:nvSpPr>
        <p:spPr>
          <a:xfrm>
            <a:off x="432000" y="432000"/>
            <a:ext cx="9131100" cy="432000"/>
          </a:xfrm>
        </p:spPr>
        <p:txBody>
          <a:bodyPr rtlCol="0"/>
          <a:lstStyle>
            <a:lvl1pPr>
              <a:defRPr sz="3200"/>
            </a:lvl1pPr>
          </a:lstStyle>
          <a:p>
            <a:pPr rtl="0"/>
            <a:r>
              <a:rPr lang="fi-FI" dirty="0"/>
              <a:t>Muokkaa otsikon perustyyliä napsauttamalla</a:t>
            </a:r>
          </a:p>
        </p:txBody>
      </p:sp>
      <p:sp>
        <p:nvSpPr>
          <p:cNvPr id="11" name="Alaotsikko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a:t>
            </a:r>
          </a:p>
        </p:txBody>
      </p:sp>
    </p:spTree>
    <p:extLst>
      <p:ext uri="{BB962C8B-B14F-4D97-AF65-F5344CB8AC3E}">
        <p14:creationId xmlns:p14="http://schemas.microsoft.com/office/powerpoint/2010/main" val="234719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sz="3200">
                <a:solidFill>
                  <a:schemeClr val="tx1"/>
                </a:solidFill>
              </a:defRPr>
            </a:lvl1pPr>
          </a:lstStyle>
          <a:p>
            <a:pPr rtl="0"/>
            <a:r>
              <a:rPr lang="fi-FI" dirty="0"/>
              <a:t>Muokkaa sivun otsikkoa napsauttamalla</a:t>
            </a:r>
          </a:p>
        </p:txBody>
      </p:sp>
      <p:sp>
        <p:nvSpPr>
          <p:cNvPr id="9" name="Alaotsikk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a:t>
            </a:r>
          </a:p>
        </p:txBody>
      </p:sp>
      <p:sp>
        <p:nvSpPr>
          <p:cNvPr id="3" name="Vertailu, vasen paikkamerkki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dirty="0"/>
              <a:t>Muokkaa tekstin perustyyliä</a:t>
            </a:r>
          </a:p>
        </p:txBody>
      </p:sp>
      <p:sp>
        <p:nvSpPr>
          <p:cNvPr id="4" name="Sisällön paikkamerkki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12" name="Vertailu, vasen paikkamerkki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fi-FI" dirty="0"/>
              <a:t>Muokkaa tekstin perustyyliä</a:t>
            </a:r>
          </a:p>
        </p:txBody>
      </p:sp>
      <p:sp>
        <p:nvSpPr>
          <p:cNvPr id="8" name="Tekstin paikkamerkki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rtlCol="0"/>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5" name="Alatunnisteen paikkamerkki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endParaRPr lang="fi-FI" dirty="0"/>
          </a:p>
        </p:txBody>
      </p:sp>
      <p:sp>
        <p:nvSpPr>
          <p:cNvPr id="6" name="Dian numeron paikkamerkki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2509955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uri valokuva">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3" name="Sisällön paikkamerkki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dirty="0"/>
              <a:t>Kirjoita kuvateksti</a:t>
            </a:r>
          </a:p>
        </p:txBody>
      </p:sp>
      <p:sp>
        <p:nvSpPr>
          <p:cNvPr id="4" name="Alatunnisteen paikkamerkki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endParaRPr lang="fi-FI" dirty="0"/>
          </a:p>
        </p:txBody>
      </p:sp>
      <p:sp>
        <p:nvSpPr>
          <p:cNvPr id="2" name="Dian numeron paikkamerkki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1987784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iitos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fi-FI" dirty="0"/>
              <a:t>Kiitos!</a:t>
            </a:r>
          </a:p>
        </p:txBody>
      </p:sp>
      <p:sp>
        <p:nvSpPr>
          <p:cNvPr id="7" name="Suorakulmi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8" name="Suorakulmi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1" name="Suorakulmi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0" name="Tekstin paikkamerkki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fi-FI" dirty="0"/>
              <a:t>Koko nimi</a:t>
            </a:r>
          </a:p>
        </p:txBody>
      </p:sp>
      <p:sp>
        <p:nvSpPr>
          <p:cNvPr id="12" name="Tekstin paikkamerkki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300" i="1"/>
            </a:lvl1pPr>
            <a:lvl2pPr marL="266700" indent="0">
              <a:buNone/>
              <a:defRPr/>
            </a:lvl2pPr>
            <a:lvl3pPr marL="542925" indent="0">
              <a:buNone/>
              <a:defRPr/>
            </a:lvl3pPr>
            <a:lvl4pPr marL="809625" indent="0">
              <a:buNone/>
              <a:defRPr/>
            </a:lvl4pPr>
            <a:lvl5pPr marL="1076325" indent="0">
              <a:buNone/>
              <a:defRPr/>
            </a:lvl5pPr>
          </a:lstStyle>
          <a:p>
            <a:pPr lvl="0" rtl="0"/>
            <a:r>
              <a:rPr lang="fi-FI" dirty="0"/>
              <a:t>Puhelinnumero</a:t>
            </a:r>
          </a:p>
        </p:txBody>
      </p:sp>
      <p:sp>
        <p:nvSpPr>
          <p:cNvPr id="13" name="Tekstin paikkamerkki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buNone/>
              <a:defRPr sz="1300" i="1"/>
            </a:lvl1pPr>
            <a:lvl2pPr marL="266700" indent="0">
              <a:buNone/>
              <a:defRPr/>
            </a:lvl2pPr>
            <a:lvl3pPr marL="542925" indent="0">
              <a:buNone/>
              <a:defRPr/>
            </a:lvl3pPr>
            <a:lvl4pPr marL="809625" indent="0">
              <a:buNone/>
              <a:defRPr/>
            </a:lvl4pPr>
            <a:lvl5pPr marL="1076325" indent="0">
              <a:buNone/>
              <a:defRPr/>
            </a:lvl5pPr>
          </a:lstStyle>
          <a:p>
            <a:pPr lvl="0" rtl="0"/>
            <a:r>
              <a:rPr lang="fi-FI" dirty="0"/>
              <a:t>Sähköpostin tai sosiaalisen median kahva</a:t>
            </a:r>
          </a:p>
        </p:txBody>
      </p:sp>
      <p:sp>
        <p:nvSpPr>
          <p:cNvPr id="14" name="Tekstin paikkamerkki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300" i="1"/>
            </a:lvl1pPr>
            <a:lvl2pPr marL="266700" indent="0">
              <a:buNone/>
              <a:defRPr/>
            </a:lvl2pPr>
            <a:lvl3pPr marL="542925" indent="0">
              <a:buNone/>
              <a:defRPr/>
            </a:lvl3pPr>
            <a:lvl4pPr marL="809625" indent="0">
              <a:buNone/>
              <a:defRPr/>
            </a:lvl4pPr>
            <a:lvl5pPr marL="1076325" indent="0">
              <a:buNone/>
              <a:defRPr/>
            </a:lvl5pPr>
          </a:lstStyle>
          <a:p>
            <a:pPr lvl="0" rtl="0"/>
            <a:r>
              <a:rPr lang="fi-FI" dirty="0"/>
              <a:t>Yrityksen sivusto</a:t>
            </a:r>
          </a:p>
        </p:txBody>
      </p:sp>
    </p:spTree>
    <p:extLst>
      <p:ext uri="{BB962C8B-B14F-4D97-AF65-F5344CB8AC3E}">
        <p14:creationId xmlns:p14="http://schemas.microsoft.com/office/powerpoint/2010/main" val="318901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pPr rtl="0"/>
            <a:endParaRPr lang="fi-FI" dirty="0"/>
          </a:p>
        </p:txBody>
      </p:sp>
      <p:sp>
        <p:nvSpPr>
          <p:cNvPr id="6" name="Dian numeron paikkamerkki 5"/>
          <p:cNvSpPr>
            <a:spLocks noGrp="1"/>
          </p:cNvSpPr>
          <p:nvPr>
            <p:ph type="sldNum" sz="quarter" idx="12"/>
          </p:nvPr>
        </p:nvSpPr>
        <p:spPr/>
        <p:txBody>
          <a:bodyPr/>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277471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sz="3200">
                <a:solidFill>
                  <a:schemeClr val="tx1"/>
                </a:solidFill>
              </a:defRPr>
            </a:lvl1pPr>
          </a:lstStyle>
          <a:p>
            <a:pPr rtl="0"/>
            <a:r>
              <a:rPr lang="fi-FI" dirty="0"/>
              <a:t>Muokkaa sivun otsikkoa napsauttamalla</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a:t>
            </a:r>
          </a:p>
        </p:txBody>
      </p:sp>
      <p:sp>
        <p:nvSpPr>
          <p:cNvPr id="3" name="Sisällön paikkamerkki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4" name="Alatunnisteen paikkamerkki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endParaRPr lang="fi-FI" dirty="0"/>
          </a:p>
        </p:txBody>
      </p:sp>
      <p:sp>
        <p:nvSpPr>
          <p:cNvPr id="5" name="Dian numeron paikkamerkki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173450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9198000" cy="432000"/>
          </a:xfrm>
        </p:spPr>
        <p:txBody>
          <a:bodyPr rtlCol="0"/>
          <a:lstStyle>
            <a:lvl1pPr>
              <a:defRPr sz="3200">
                <a:solidFill>
                  <a:schemeClr val="tx1"/>
                </a:solidFill>
              </a:defRPr>
            </a:lvl1pPr>
          </a:lstStyle>
          <a:p>
            <a:pPr rtl="0"/>
            <a:r>
              <a:rPr lang="fi-FI" dirty="0"/>
              <a:t>Muokkaa sivun otsikkoa napsauttamalla</a:t>
            </a:r>
          </a:p>
        </p:txBody>
      </p:sp>
      <p:sp>
        <p:nvSpPr>
          <p:cNvPr id="7" name="Alaotsikk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a:t>
            </a:r>
          </a:p>
        </p:txBody>
      </p:sp>
      <p:sp>
        <p:nvSpPr>
          <p:cNvPr id="3" name="Sisällön paikkamerkki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450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6"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5129800" y="1511250"/>
            <a:ext cx="4500000" cy="4680000"/>
          </a:xfrm>
        </p:spPr>
        <p:txBody>
          <a:bodyPr rtlCol="0"/>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4" name="Alatunnisteen paikkamerkki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endParaRPr lang="fi-FI" dirty="0"/>
          </a:p>
        </p:txBody>
      </p:sp>
      <p:sp>
        <p:nvSpPr>
          <p:cNvPr id="5" name="Dian numeron paikkamerkki 4">
            <a:extLst>
              <a:ext uri="{FF2B5EF4-FFF2-40B4-BE49-F238E27FC236}">
                <a16:creationId xmlns:a16="http://schemas.microsoft.com/office/drawing/2014/main" id="{CD4FE60C-ACE5-4516-8CB6-EEDD96DB7358}"/>
              </a:ext>
            </a:extLst>
          </p:cNvPr>
          <p:cNvSpPr>
            <a:spLocks noGrp="1"/>
          </p:cNvSpPr>
          <p:nvPr>
            <p:ph type="sldNum" sz="quarter" idx="33"/>
          </p:nvPr>
        </p:nvSpPr>
        <p:spPr/>
        <p:txBody>
          <a:bodyPr rtlCol="0"/>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891552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sarak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sz="3200">
                <a:solidFill>
                  <a:schemeClr val="tx1"/>
                </a:solidFill>
              </a:defRPr>
            </a:lvl1pPr>
          </a:lstStyle>
          <a:p>
            <a:pPr rtl="0"/>
            <a:r>
              <a:rPr lang="fi-FI" dirty="0"/>
              <a:t>Muokkaa sivun otsikkoa napsauttamalla</a:t>
            </a:r>
          </a:p>
        </p:txBody>
      </p:sp>
      <p:sp>
        <p:nvSpPr>
          <p:cNvPr id="9" name="Alaotsikk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a:t>
            </a:r>
          </a:p>
        </p:txBody>
      </p:sp>
      <p:sp>
        <p:nvSpPr>
          <p:cNvPr id="3" name="Sisällön paikkamerkki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5" name="Tekstin paikkamerkki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rtlCol="0"/>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11" name="Tekstin paikkamerkki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rtlCol="0"/>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4" name="Alatunnisteen paikkamerkki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endParaRPr lang="fi-FI" dirty="0"/>
          </a:p>
        </p:txBody>
      </p:sp>
      <p:sp>
        <p:nvSpPr>
          <p:cNvPr id="6" name="Dian numeron paikkamerkki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2654388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sarak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sz="3200">
                <a:solidFill>
                  <a:schemeClr val="tx1"/>
                </a:solidFill>
              </a:defRPr>
            </a:lvl1pPr>
          </a:lstStyle>
          <a:p>
            <a:pPr rtl="0"/>
            <a:r>
              <a:rPr lang="fi-FI" dirty="0"/>
              <a:t>Muokkaa sivun otsikkoa napsauttamalla</a:t>
            </a:r>
          </a:p>
        </p:txBody>
      </p:sp>
      <p:sp>
        <p:nvSpPr>
          <p:cNvPr id="10" name="Alaotsikk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a:t>
            </a:r>
          </a:p>
        </p:txBody>
      </p:sp>
      <p:sp>
        <p:nvSpPr>
          <p:cNvPr id="3" name="Sisällön paikkamerkki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5" name="Tekstin paikkamerkki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rtlCol="0"/>
          <a:lstStyle>
            <a:lvl5pPr>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13" name="Tekstin paikkamerkki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rtlCol="0"/>
          <a:lstStyle>
            <a:lvl5pPr>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15" name="Tekstin paikkamerkki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rtlCol="0"/>
          <a:lstStyle>
            <a:lvl5pPr>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17" name="Tekstin paikkamerkki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rtlCol="0"/>
          <a:lstStyle>
            <a:lvl5pPr>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4" name="Alatunnisteen paikkamerkki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endParaRPr lang="fi-FI" dirty="0"/>
          </a:p>
        </p:txBody>
      </p:sp>
      <p:sp>
        <p:nvSpPr>
          <p:cNvPr id="6" name="Dian numeron paikkamerkki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974837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sz="3200">
                <a:solidFill>
                  <a:schemeClr val="tx1"/>
                </a:solidFill>
              </a:defRPr>
            </a:lvl1pPr>
          </a:lstStyle>
          <a:p>
            <a:pPr rtl="0"/>
            <a:r>
              <a:rPr lang="fi-FI" dirty="0"/>
              <a:t>Muokkaa sivun otsikkoa napsauttamalla</a:t>
            </a:r>
          </a:p>
        </p:txBody>
      </p:sp>
      <p:sp>
        <p:nvSpPr>
          <p:cNvPr id="5" name="Alaotsikk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a:t>
            </a:r>
          </a:p>
        </p:txBody>
      </p:sp>
      <p:sp>
        <p:nvSpPr>
          <p:cNvPr id="3" name="Alatunnisteen paikkamerkki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endParaRPr lang="fi-FI" dirty="0"/>
          </a:p>
        </p:txBody>
      </p:sp>
      <p:sp>
        <p:nvSpPr>
          <p:cNvPr id="4" name="Dian numeron paikkamerkki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150585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pPr rtl="0"/>
            <a:endParaRPr lang="fi-FI" dirty="0"/>
          </a:p>
        </p:txBody>
      </p:sp>
      <p:sp>
        <p:nvSpPr>
          <p:cNvPr id="6" name="Dian numeron paikkamerkki 5"/>
          <p:cNvSpPr>
            <a:spLocks noGrp="1"/>
          </p:cNvSpPr>
          <p:nvPr>
            <p:ph type="sldNum" sz="quarter" idx="12"/>
          </p:nvPr>
        </p:nvSpPr>
        <p:spPr/>
        <p:txBody>
          <a:bodyPr/>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303566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pPr rtl="0"/>
            <a:endParaRPr lang="fi-FI" dirty="0"/>
          </a:p>
        </p:txBody>
      </p:sp>
      <p:sp>
        <p:nvSpPr>
          <p:cNvPr id="7" name="Dian numeron paikkamerkki 6"/>
          <p:cNvSpPr>
            <a:spLocks noGrp="1"/>
          </p:cNvSpPr>
          <p:nvPr>
            <p:ph type="sldNum" sz="quarter" idx="12"/>
          </p:nvPr>
        </p:nvSpPr>
        <p:spPr/>
        <p:txBody>
          <a:bodyPr/>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131935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pPr rtl="0"/>
            <a:endParaRPr lang="fi-FI" dirty="0"/>
          </a:p>
        </p:txBody>
      </p:sp>
      <p:sp>
        <p:nvSpPr>
          <p:cNvPr id="9" name="Dian numeron paikkamerkki 8"/>
          <p:cNvSpPr>
            <a:spLocks noGrp="1"/>
          </p:cNvSpPr>
          <p:nvPr>
            <p:ph type="sldNum" sz="quarter" idx="12"/>
          </p:nvPr>
        </p:nvSpPr>
        <p:spPr/>
        <p:txBody>
          <a:bodyPr/>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26346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pPr rtl="0"/>
            <a:endParaRPr lang="fi-FI" dirty="0"/>
          </a:p>
        </p:txBody>
      </p:sp>
      <p:sp>
        <p:nvSpPr>
          <p:cNvPr id="5" name="Dian numeron paikkamerkki 4"/>
          <p:cNvSpPr>
            <a:spLocks noGrp="1"/>
          </p:cNvSpPr>
          <p:nvPr>
            <p:ph type="sldNum" sz="quarter" idx="12"/>
          </p:nvPr>
        </p:nvSpPr>
        <p:spPr/>
        <p:txBody>
          <a:bodyPr/>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356941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pPr rtl="0"/>
            <a:endParaRPr lang="fi-FI" dirty="0"/>
          </a:p>
        </p:txBody>
      </p:sp>
      <p:sp>
        <p:nvSpPr>
          <p:cNvPr id="4" name="Dian numeron paikkamerkki 3"/>
          <p:cNvSpPr>
            <a:spLocks noGrp="1"/>
          </p:cNvSpPr>
          <p:nvPr>
            <p:ph type="sldNum" sz="quarter" idx="12"/>
          </p:nvPr>
        </p:nvSpPr>
        <p:spPr/>
        <p:txBody>
          <a:bodyPr/>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124490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pPr rtl="0"/>
            <a:endParaRPr lang="fi-FI" dirty="0"/>
          </a:p>
        </p:txBody>
      </p:sp>
      <p:sp>
        <p:nvSpPr>
          <p:cNvPr id="7" name="Dian numeron paikkamerkki 6"/>
          <p:cNvSpPr>
            <a:spLocks noGrp="1"/>
          </p:cNvSpPr>
          <p:nvPr>
            <p:ph type="sldNum" sz="quarter" idx="12"/>
          </p:nvPr>
        </p:nvSpPr>
        <p:spPr/>
        <p:txBody>
          <a:bodyPr/>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108817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pPr rtl="0"/>
            <a:endParaRPr lang="fi-FI" dirty="0"/>
          </a:p>
        </p:txBody>
      </p:sp>
      <p:sp>
        <p:nvSpPr>
          <p:cNvPr id="7" name="Dian numeron paikkamerkki 6"/>
          <p:cNvSpPr>
            <a:spLocks noGrp="1"/>
          </p:cNvSpPr>
          <p:nvPr>
            <p:ph type="sldNum" sz="quarter" idx="12"/>
          </p:nvPr>
        </p:nvSpPr>
        <p:spPr/>
        <p:txBody>
          <a:bodyPr/>
          <a:lstStyle/>
          <a:p>
            <a:pPr rtl="0"/>
            <a:fld id="{19B51A1E-902D-48AF-9020-955120F399B6}" type="slidenum">
              <a:rPr lang="fi-FI" smtClean="0"/>
              <a:pPr/>
              <a:t>‹#›</a:t>
            </a:fld>
            <a:endParaRPr lang="fi-FI" dirty="0"/>
          </a:p>
        </p:txBody>
      </p:sp>
    </p:spTree>
    <p:extLst>
      <p:ext uri="{BB962C8B-B14F-4D97-AF65-F5344CB8AC3E}">
        <p14:creationId xmlns:p14="http://schemas.microsoft.com/office/powerpoint/2010/main" val="186714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i-FI" dirty="0"/>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9B51A1E-902D-48AF-9020-955120F399B6}" type="slidenum">
              <a:rPr lang="fi-FI" smtClean="0"/>
              <a:pPr/>
              <a:t>‹#›</a:t>
            </a:fld>
            <a:endParaRPr lang="fi-FI" dirty="0"/>
          </a:p>
        </p:txBody>
      </p:sp>
      <p:sp>
        <p:nvSpPr>
          <p:cNvPr id="7" name="Suorakulmio 6">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8" name="Suorakulmio 7">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9" name="Tekstiruutu 8">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rtl="0">
              <a:lnSpc>
                <a:spcPts val="1400"/>
              </a:lnSpc>
            </a:pPr>
            <a:r>
              <a:rPr lang="fi-FI" sz="1600" b="1" spc="-100" dirty="0">
                <a:solidFill>
                  <a:schemeClr val="tx1">
                    <a:lumMod val="50000"/>
                    <a:lumOff val="50000"/>
                  </a:schemeClr>
                </a:solidFill>
                <a:latin typeface="Corbel" panose="020B0503020204020204" pitchFamily="34" charset="0"/>
              </a:rPr>
              <a:t>FIRST UP</a:t>
            </a:r>
            <a:r>
              <a:rPr lang="fi-FI" sz="1600" b="1" spc="-100" baseline="0" dirty="0">
                <a:solidFill>
                  <a:schemeClr val="tx1">
                    <a:lumMod val="50000"/>
                    <a:lumOff val="50000"/>
                  </a:schemeClr>
                </a:solidFill>
                <a:latin typeface="Corbel" panose="020B0503020204020204" pitchFamily="34" charset="0"/>
              </a:rPr>
              <a:t/>
            </a:r>
            <a:br>
              <a:rPr lang="fi-FI" sz="1600" b="1" spc="-100" baseline="0" dirty="0">
                <a:solidFill>
                  <a:schemeClr val="tx1">
                    <a:lumMod val="50000"/>
                    <a:lumOff val="50000"/>
                  </a:schemeClr>
                </a:solidFill>
                <a:latin typeface="Corbel" panose="020B0503020204020204" pitchFamily="34" charset="0"/>
              </a:rPr>
            </a:br>
            <a:r>
              <a:rPr lang="fi-FI" sz="1600" b="1" spc="-100" dirty="0">
                <a:solidFill>
                  <a:schemeClr val="accent1"/>
                </a:solidFill>
                <a:latin typeface="Corbel" panose="020B0503020204020204" pitchFamily="34" charset="0"/>
              </a:rPr>
              <a:t> </a:t>
            </a:r>
            <a:r>
              <a:rPr lang="fi-FI" sz="1600" b="1" spc="-100" dirty="0">
                <a:solidFill>
                  <a:schemeClr val="tx1"/>
                </a:solidFill>
                <a:latin typeface="Corbel" panose="020B0503020204020204" pitchFamily="34" charset="0"/>
              </a:rPr>
              <a:t>CONSULTANTS</a:t>
            </a:r>
          </a:p>
        </p:txBody>
      </p:sp>
      <p:sp>
        <p:nvSpPr>
          <p:cNvPr id="10" name="Suorakulmio 9">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1" name="Suorakulmio 10">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2" name="Suorakulmio 11">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Tree>
    <p:extLst>
      <p:ext uri="{BB962C8B-B14F-4D97-AF65-F5344CB8AC3E}">
        <p14:creationId xmlns:p14="http://schemas.microsoft.com/office/powerpoint/2010/main" val="39437544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2" r:id="rId13"/>
    <p:sldLayoutId id="2147483663" r:id="rId14"/>
    <p:sldLayoutId id="2147483658" r:id="rId15"/>
    <p:sldLayoutId id="2147483665" r:id="rId16"/>
    <p:sldLayoutId id="2147483659" r:id="rId17"/>
    <p:sldLayoutId id="2147483660" r:id="rId18"/>
    <p:sldLayoutId id="2147483664" r:id="rId19"/>
    <p:sldLayoutId id="2147483650" r:id="rId20"/>
    <p:sldLayoutId id="2147483652" r:id="rId21"/>
    <p:sldLayoutId id="2147483656" r:id="rId22"/>
    <p:sldLayoutId id="2147483657" r:id="rId23"/>
    <p:sldLayoutId id="2147483654"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iruutu 15">
            <a:extLst>
              <a:ext uri="{FF2B5EF4-FFF2-40B4-BE49-F238E27FC236}">
                <a16:creationId xmlns:a16="http://schemas.microsoft.com/office/drawing/2014/main" id="{E2F2BFDF-E9F2-4569-A9F2-E1FFCB7FB82D}"/>
              </a:ext>
            </a:extLst>
          </p:cNvPr>
          <p:cNvSpPr txBox="1"/>
          <p:nvPr/>
        </p:nvSpPr>
        <p:spPr>
          <a:xfrm>
            <a:off x="5855853" y="2977181"/>
            <a:ext cx="2364509" cy="215888"/>
          </a:xfrm>
          <a:prstGeom prst="rect">
            <a:avLst/>
          </a:prstGeom>
          <a:noFill/>
        </p:spPr>
        <p:txBody>
          <a:bodyPr wrap="square" lIns="0" tIns="36000" rIns="0" bIns="0" rtlCol="0">
            <a:spAutoFit/>
          </a:bodyPr>
          <a:lstStyle/>
          <a:p>
            <a:pPr algn="r" rtl="0">
              <a:lnSpc>
                <a:spcPts val="1400"/>
              </a:lnSpc>
            </a:pPr>
            <a:r>
              <a:rPr lang="fi-FI" sz="2400" b="1" spc="-100" dirty="0">
                <a:latin typeface="Corbel" panose="020B0503020204020204" pitchFamily="34" charset="0"/>
              </a:rPr>
              <a:t>1.4.2020-31.3.2023</a:t>
            </a:r>
            <a:endParaRPr lang="fi-FI" sz="2400" b="1" spc="-100" baseline="0" dirty="0">
              <a:latin typeface="Corbel" panose="020B0503020204020204" pitchFamily="34" charset="0"/>
            </a:endParaRPr>
          </a:p>
        </p:txBody>
      </p:sp>
      <p:pic>
        <p:nvPicPr>
          <p:cNvPr id="18" name="Kuvan paikkamerkki 17">
            <a:extLst>
              <a:ext uri="{FF2B5EF4-FFF2-40B4-BE49-F238E27FC236}">
                <a16:creationId xmlns:a16="http://schemas.microsoft.com/office/drawing/2014/main" id="{2411CA0B-8E20-7C48-9074-8D57423981D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7908" r="37908"/>
          <a:stretch>
            <a:fillRect/>
          </a:stretch>
        </p:blipFill>
        <p:spPr>
          <a:xfrm>
            <a:off x="0" y="0"/>
            <a:ext cx="2211524" cy="6858000"/>
          </a:xfrm>
        </p:spPr>
      </p:pic>
      <p:sp>
        <p:nvSpPr>
          <p:cNvPr id="3" name="Otsikko 2">
            <a:extLst>
              <a:ext uri="{FF2B5EF4-FFF2-40B4-BE49-F238E27FC236}">
                <a16:creationId xmlns:a16="http://schemas.microsoft.com/office/drawing/2014/main" id="{200B3D2B-613A-41BE-987D-E6A1324B456D}"/>
              </a:ext>
            </a:extLst>
          </p:cNvPr>
          <p:cNvSpPr>
            <a:spLocks noGrp="1"/>
          </p:cNvSpPr>
          <p:nvPr>
            <p:ph type="ctrTitle"/>
          </p:nvPr>
        </p:nvSpPr>
        <p:spPr>
          <a:xfrm>
            <a:off x="4120081" y="3230015"/>
            <a:ext cx="6798250" cy="1674470"/>
          </a:xfrm>
        </p:spPr>
        <p:txBody>
          <a:bodyPr rtlCol="0"/>
          <a:lstStyle/>
          <a:p>
            <a:pPr rtl="0"/>
            <a:r>
              <a:rPr lang="fi-FI" sz="4800" dirty="0">
                <a:latin typeface="Constantia" panose="02030602050306030303" pitchFamily="18" charset="0"/>
              </a:rPr>
              <a:t>Veto- ja pitovoima a kotihoitoon</a:t>
            </a:r>
          </a:p>
        </p:txBody>
      </p:sp>
      <p:sp>
        <p:nvSpPr>
          <p:cNvPr id="4" name="Alaotsikko 3">
            <a:extLst>
              <a:ext uri="{FF2B5EF4-FFF2-40B4-BE49-F238E27FC236}">
                <a16:creationId xmlns:a16="http://schemas.microsoft.com/office/drawing/2014/main" id="{4772945D-CA91-4CFE-8EB7-941C7618C994}"/>
              </a:ext>
            </a:extLst>
          </p:cNvPr>
          <p:cNvSpPr>
            <a:spLocks noGrp="1"/>
          </p:cNvSpPr>
          <p:nvPr>
            <p:ph type="subTitle" idx="1"/>
          </p:nvPr>
        </p:nvSpPr>
        <p:spPr>
          <a:xfrm>
            <a:off x="1954259" y="1749015"/>
            <a:ext cx="4012431" cy="1444054"/>
          </a:xfrm>
          <a:solidFill>
            <a:srgbClr val="FFC000"/>
          </a:solidFill>
        </p:spPr>
        <p:txBody>
          <a:bodyPr rtlCol="0"/>
          <a:lstStyle/>
          <a:p>
            <a:pPr rtl="0"/>
            <a:r>
              <a:rPr lang="fi-FI" sz="3200" dirty="0">
                <a:solidFill>
                  <a:schemeClr val="tx1"/>
                </a:solidFill>
              </a:rPr>
              <a:t>Viestintäsuunnitelma</a:t>
            </a:r>
          </a:p>
        </p:txBody>
      </p:sp>
      <p:pic>
        <p:nvPicPr>
          <p:cNvPr id="6" name="Kuva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88709" y="515226"/>
            <a:ext cx="2618046" cy="881389"/>
          </a:xfrm>
          <a:prstGeom prst="rect">
            <a:avLst/>
          </a:prstGeom>
        </p:spPr>
      </p:pic>
      <p:pic>
        <p:nvPicPr>
          <p:cNvPr id="7" name="Kuva 6"/>
          <p:cNvPicPr>
            <a:picLocks noChangeAspect="1"/>
          </p:cNvPicPr>
          <p:nvPr/>
        </p:nvPicPr>
        <p:blipFill>
          <a:blip r:embed="rId5"/>
          <a:stretch>
            <a:fillRect/>
          </a:stretch>
        </p:blipFill>
        <p:spPr>
          <a:xfrm>
            <a:off x="2419795" y="5323806"/>
            <a:ext cx="9418803" cy="1444054"/>
          </a:xfrm>
          <a:prstGeom prst="rect">
            <a:avLst/>
          </a:prstGeom>
        </p:spPr>
      </p:pic>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17">
            <a:extLst>
              <a:ext uri="{FF2B5EF4-FFF2-40B4-BE49-F238E27FC236}">
                <a16:creationId xmlns:a16="http://schemas.microsoft.com/office/drawing/2014/main" id="{2411CA0B-8E20-7C48-9074-8D57423981DC}"/>
              </a:ext>
            </a:extLst>
          </p:cNvPr>
          <p:cNvPicPr>
            <a:picLocks noChangeAspect="1"/>
          </p:cNvPicPr>
          <p:nvPr/>
        </p:nvPicPr>
        <p:blipFill>
          <a:blip r:embed="rId2">
            <a:extLst>
              <a:ext uri="{28A0092B-C50C-407E-A947-70E740481C1C}">
                <a14:useLocalDpi xmlns:a14="http://schemas.microsoft.com/office/drawing/2010/main" val="0"/>
              </a:ext>
            </a:extLst>
          </a:blip>
          <a:srcRect l="37908" r="37908"/>
          <a:stretch>
            <a:fillRect/>
          </a:stretch>
        </p:blipFill>
        <p:spPr>
          <a:xfrm>
            <a:off x="0" y="0"/>
            <a:ext cx="2211524" cy="6858000"/>
          </a:xfrm>
          <a:prstGeom prst="rect">
            <a:avLst/>
          </a:prstGeom>
          <a:solidFill>
            <a:schemeClr val="bg1">
              <a:lumMod val="95000"/>
            </a:schemeClr>
          </a:solidFill>
        </p:spPr>
      </p:pic>
      <p:sp>
        <p:nvSpPr>
          <p:cNvPr id="6" name="Otsikko 1"/>
          <p:cNvSpPr txBox="1">
            <a:spLocks/>
          </p:cNvSpPr>
          <p:nvPr/>
        </p:nvSpPr>
        <p:spPr>
          <a:xfrm>
            <a:off x="2442306" y="209951"/>
            <a:ext cx="8338686" cy="706438"/>
          </a:xfrm>
          <a:prstGeom prst="rect">
            <a:avLst/>
          </a:prstGeom>
        </p:spPr>
        <p:txBody>
          <a:bodyPr vert="horz" lIns="91440" tIns="45720" rIns="91440" bIns="45720" rtlCol="0" anchor="b">
            <a:no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3200" dirty="0">
                <a:latin typeface="Constantia" panose="02030602050306030303" pitchFamily="18" charset="0"/>
              </a:rPr>
              <a:t>8. Hankkeen osallistujat</a:t>
            </a:r>
            <a:endParaRPr lang="fi-FI" dirty="0">
              <a:latin typeface="Constantia" panose="02030602050306030303" pitchFamily="18" charset="0"/>
            </a:endParaRPr>
          </a:p>
        </p:txBody>
      </p:sp>
      <p:graphicFrame>
        <p:nvGraphicFramePr>
          <p:cNvPr id="3" name="Kaaviokuva 2"/>
          <p:cNvGraphicFramePr/>
          <p:nvPr>
            <p:extLst>
              <p:ext uri="{D42A27DB-BD31-4B8C-83A1-F6EECF244321}">
                <p14:modId xmlns:p14="http://schemas.microsoft.com/office/powerpoint/2010/main" val="850755863"/>
              </p:ext>
            </p:extLst>
          </p:nvPr>
        </p:nvGraphicFramePr>
        <p:xfrm>
          <a:off x="2600544" y="1116531"/>
          <a:ext cx="9203530" cy="5810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iruutu 1"/>
          <p:cNvSpPr txBox="1"/>
          <p:nvPr/>
        </p:nvSpPr>
        <p:spPr>
          <a:xfrm>
            <a:off x="2600541" y="5398667"/>
            <a:ext cx="9203530" cy="1015663"/>
          </a:xfrm>
          <a:prstGeom prst="rect">
            <a:avLst/>
          </a:prstGeom>
          <a:solidFill>
            <a:schemeClr val="bg1">
              <a:lumMod val="85000"/>
            </a:schemeClr>
          </a:solidFill>
        </p:spPr>
        <p:txBody>
          <a:bodyPr wrap="square" rtlCol="0">
            <a:spAutoFit/>
          </a:bodyPr>
          <a:lstStyle/>
          <a:p>
            <a:r>
              <a:rPr lang="fi-FI" sz="2000" dirty="0"/>
              <a:t>Hankkeeseen osallistuvat opiskelijat eri oppilaitoksista: </a:t>
            </a:r>
          </a:p>
          <a:p>
            <a:r>
              <a:rPr lang="fi-FI" sz="2000" dirty="0"/>
              <a:t>sosionomi (AMK), </a:t>
            </a:r>
            <a:r>
              <a:rPr lang="fi-FI" sz="2000" dirty="0" err="1"/>
              <a:t>geronomi</a:t>
            </a:r>
            <a:r>
              <a:rPr lang="fi-FI" sz="2000" dirty="0"/>
              <a:t> (AMK), sairaanhoitaja (AMK), fysioterapeutti (AMK), lähihoitaja, terveydenhoitaja (AMK), ensihoitaja (AMK) ja sote-alan YAMK-opiskelijat</a:t>
            </a:r>
          </a:p>
        </p:txBody>
      </p:sp>
      <p:sp>
        <p:nvSpPr>
          <p:cNvPr id="4" name="TextBox 3">
            <a:extLst>
              <a:ext uri="{FF2B5EF4-FFF2-40B4-BE49-F238E27FC236}">
                <a16:creationId xmlns:a16="http://schemas.microsoft.com/office/drawing/2014/main" id="{028E863B-F523-4902-A94A-7873AEA617AD}"/>
              </a:ext>
            </a:extLst>
          </p:cNvPr>
          <p:cNvSpPr txBox="1"/>
          <p:nvPr/>
        </p:nvSpPr>
        <p:spPr>
          <a:xfrm>
            <a:off x="5842000" y="3982720"/>
            <a:ext cx="5962072" cy="1015663"/>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fi-FI" sz="2000" dirty="0"/>
              <a:t>Kotihoidon työntekijät ko. organisaatioissa</a:t>
            </a:r>
          </a:p>
          <a:p>
            <a:pPr marL="285750" indent="-285750">
              <a:buFont typeface="Arial" panose="020B0604020202020204" pitchFamily="34" charset="0"/>
              <a:buChar char="•"/>
            </a:pPr>
            <a:r>
              <a:rPr lang="fi-FI" sz="2000" dirty="0"/>
              <a:t>Kotihoidon esimiehet ko. organisaatioissa</a:t>
            </a:r>
          </a:p>
          <a:p>
            <a:pPr marL="285750" indent="-285750">
              <a:buFont typeface="Arial" panose="020B0604020202020204" pitchFamily="34" charset="0"/>
              <a:buChar char="•"/>
            </a:pPr>
            <a:r>
              <a:rPr lang="fi-FI" sz="2000" dirty="0"/>
              <a:t>Kotihoidon työnantajat</a:t>
            </a:r>
          </a:p>
        </p:txBody>
      </p:sp>
      <p:pic>
        <p:nvPicPr>
          <p:cNvPr id="8" name="Picture 7">
            <a:extLst>
              <a:ext uri="{FF2B5EF4-FFF2-40B4-BE49-F238E27FC236}">
                <a16:creationId xmlns:a16="http://schemas.microsoft.com/office/drawing/2014/main" id="{BC5FACF7-8F83-401C-B8D8-4186917DCC9E}"/>
              </a:ext>
            </a:extLst>
          </p:cNvPr>
          <p:cNvPicPr>
            <a:picLocks noChangeAspect="1"/>
          </p:cNvPicPr>
          <p:nvPr/>
        </p:nvPicPr>
        <p:blipFill>
          <a:blip r:embed="rId8"/>
          <a:stretch>
            <a:fillRect/>
          </a:stretch>
        </p:blipFill>
        <p:spPr>
          <a:xfrm>
            <a:off x="8541719" y="115890"/>
            <a:ext cx="3262352" cy="800499"/>
          </a:xfrm>
          <a:prstGeom prst="rect">
            <a:avLst/>
          </a:prstGeom>
        </p:spPr>
      </p:pic>
    </p:spTree>
    <p:extLst>
      <p:ext uri="{BB962C8B-B14F-4D97-AF65-F5344CB8AC3E}">
        <p14:creationId xmlns:p14="http://schemas.microsoft.com/office/powerpoint/2010/main" val="30677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p:cNvSpPr txBox="1">
            <a:spLocks/>
          </p:cNvSpPr>
          <p:nvPr/>
        </p:nvSpPr>
        <p:spPr>
          <a:xfrm>
            <a:off x="832468" y="536301"/>
            <a:ext cx="8338686" cy="706438"/>
          </a:xfrm>
          <a:prstGeom prst="rect">
            <a:avLst/>
          </a:prstGeom>
        </p:spPr>
        <p:txBody>
          <a:bodyPr vert="horz" lIns="91440" tIns="45720" rIns="91440" bIns="45720" rtlCol="0" anchor="b">
            <a:no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3600" dirty="0">
                <a:latin typeface="Constantia" panose="02030602050306030303" pitchFamily="18" charset="0"/>
              </a:rPr>
              <a:t>9. Hankkeen tavoitteet      1/2</a:t>
            </a:r>
          </a:p>
        </p:txBody>
      </p:sp>
      <p:sp>
        <p:nvSpPr>
          <p:cNvPr id="2" name="Rectangle 1">
            <a:extLst>
              <a:ext uri="{FF2B5EF4-FFF2-40B4-BE49-F238E27FC236}">
                <a16:creationId xmlns:a16="http://schemas.microsoft.com/office/drawing/2014/main" id="{C46D83BA-613C-405A-8064-09D1DFD55D6F}"/>
              </a:ext>
            </a:extLst>
          </p:cNvPr>
          <p:cNvSpPr/>
          <p:nvPr/>
        </p:nvSpPr>
        <p:spPr>
          <a:xfrm>
            <a:off x="643435" y="1936411"/>
            <a:ext cx="10347914" cy="3108543"/>
          </a:xfrm>
          <a:prstGeom prst="rect">
            <a:avLst/>
          </a:prstGeom>
        </p:spPr>
        <p:txBody>
          <a:bodyPr wrap="square">
            <a:spAutoFit/>
          </a:bodyPr>
          <a:lstStyle/>
          <a:p>
            <a:pPr marL="342900" indent="-342900">
              <a:buFontTx/>
              <a:buChar char="-"/>
            </a:pPr>
            <a:r>
              <a:rPr lang="fi-FI" sz="2800" dirty="0">
                <a:latin typeface="Constantia" panose="02030602050306030303" pitchFamily="18" charset="0"/>
              </a:rPr>
              <a:t>rakentaa opiskelijoille väylä, joka lisää kotihoidon vetovoimaisuutta ja tukee opiskelijan siirtymistä kotihoidon tehtäviin</a:t>
            </a:r>
          </a:p>
          <a:p>
            <a:pPr marL="342900" indent="-342900">
              <a:buFontTx/>
              <a:buChar char="-"/>
            </a:pPr>
            <a:r>
              <a:rPr lang="fi-FI" sz="2800" dirty="0">
                <a:latin typeface="Constantia" panose="02030602050306030303" pitchFamily="18" charset="0"/>
              </a:rPr>
              <a:t>kehittää kotihoidon työn erityispiirteitä huomioivia työn tekemisen tapoja ja työn organisoinnin käytäntöjä yhteistyössä kotihoidon ammattilaisten ja alalle valmistuvien opiskelijoiden kanssa (työpajatyöskentely, tarkastuslista ja viestintäsovellus)</a:t>
            </a:r>
          </a:p>
        </p:txBody>
      </p:sp>
      <p:pic>
        <p:nvPicPr>
          <p:cNvPr id="8" name="Picture 7">
            <a:extLst>
              <a:ext uri="{FF2B5EF4-FFF2-40B4-BE49-F238E27FC236}">
                <a16:creationId xmlns:a16="http://schemas.microsoft.com/office/drawing/2014/main" id="{9CF99BEF-3D22-41BD-97C5-0BA283846BCE}"/>
              </a:ext>
            </a:extLst>
          </p:cNvPr>
          <p:cNvPicPr>
            <a:picLocks noChangeAspect="1"/>
          </p:cNvPicPr>
          <p:nvPr/>
        </p:nvPicPr>
        <p:blipFill>
          <a:blip r:embed="rId2"/>
          <a:stretch>
            <a:fillRect/>
          </a:stretch>
        </p:blipFill>
        <p:spPr>
          <a:xfrm>
            <a:off x="7844270" y="632341"/>
            <a:ext cx="3049017" cy="748152"/>
          </a:xfrm>
          <a:prstGeom prst="rect">
            <a:avLst/>
          </a:prstGeom>
        </p:spPr>
      </p:pic>
      <p:pic>
        <p:nvPicPr>
          <p:cNvPr id="5" name="Kuva 6">
            <a:extLst>
              <a:ext uri="{FF2B5EF4-FFF2-40B4-BE49-F238E27FC236}">
                <a16:creationId xmlns:a16="http://schemas.microsoft.com/office/drawing/2014/main" id="{140698E3-49F0-435E-AF03-7E5333312678}"/>
              </a:ext>
            </a:extLst>
          </p:cNvPr>
          <p:cNvPicPr>
            <a:picLocks noChangeAspect="1"/>
          </p:cNvPicPr>
          <p:nvPr/>
        </p:nvPicPr>
        <p:blipFill>
          <a:blip r:embed="rId3"/>
          <a:stretch>
            <a:fillRect/>
          </a:stretch>
        </p:blipFill>
        <p:spPr>
          <a:xfrm>
            <a:off x="922043" y="5150878"/>
            <a:ext cx="10347913" cy="1586502"/>
          </a:xfrm>
          <a:prstGeom prst="rect">
            <a:avLst/>
          </a:prstGeom>
        </p:spPr>
      </p:pic>
    </p:spTree>
    <p:extLst>
      <p:ext uri="{BB962C8B-B14F-4D97-AF65-F5344CB8AC3E}">
        <p14:creationId xmlns:p14="http://schemas.microsoft.com/office/powerpoint/2010/main" val="151643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6D83BA-613C-405A-8064-09D1DFD55D6F}"/>
              </a:ext>
            </a:extLst>
          </p:cNvPr>
          <p:cNvSpPr/>
          <p:nvPr/>
        </p:nvSpPr>
        <p:spPr>
          <a:xfrm>
            <a:off x="660306" y="1781208"/>
            <a:ext cx="10871387" cy="3108543"/>
          </a:xfrm>
          <a:prstGeom prst="rect">
            <a:avLst/>
          </a:prstGeom>
        </p:spPr>
        <p:txBody>
          <a:bodyPr wrap="square">
            <a:spAutoFit/>
          </a:bodyPr>
          <a:lstStyle/>
          <a:p>
            <a:pPr marL="342900" indent="-342900">
              <a:buFontTx/>
              <a:buChar char="-"/>
            </a:pPr>
            <a:r>
              <a:rPr lang="fi-FI" sz="2800" dirty="0">
                <a:latin typeface="Constantia" panose="02030602050306030303" pitchFamily="18" charset="0"/>
              </a:rPr>
              <a:t>laatia digitaaliseen oppimisympäristöön materiaalia opiskelijoiden ja työntekijöiden käyttöön (mm. digitaalinen työkirja)</a:t>
            </a:r>
          </a:p>
          <a:p>
            <a:pPr marL="342900" indent="-342900">
              <a:buFontTx/>
              <a:buChar char="-"/>
            </a:pPr>
            <a:r>
              <a:rPr lang="fi-FI" sz="2800" dirty="0">
                <a:latin typeface="Constantia" panose="02030602050306030303" pitchFamily="18" charset="0"/>
              </a:rPr>
              <a:t>tuottaa mentorointimalli ja –opas alalle valmistuvien opiskelijoiden, kotihoidon ammattilaisten ja esimiesten käyttöön. </a:t>
            </a:r>
          </a:p>
          <a:p>
            <a:pPr marL="342900" indent="-342900">
              <a:buFontTx/>
              <a:buChar char="-"/>
            </a:pPr>
            <a:r>
              <a:rPr lang="fi-FI" sz="2800" dirty="0">
                <a:latin typeface="Constantia" panose="02030602050306030303" pitchFamily="18" charset="0"/>
              </a:rPr>
              <a:t>kehittää työuran rakentamisen ja hallinnan malli, jota pilotoidaan hankkeen aikana ja levitetään mallia valmistuvien opiskelijoiden sekä alan ammattilaisten käyttöön.</a:t>
            </a:r>
          </a:p>
        </p:txBody>
      </p:sp>
      <p:pic>
        <p:nvPicPr>
          <p:cNvPr id="8" name="Picture 7">
            <a:extLst>
              <a:ext uri="{FF2B5EF4-FFF2-40B4-BE49-F238E27FC236}">
                <a16:creationId xmlns:a16="http://schemas.microsoft.com/office/drawing/2014/main" id="{9CF99BEF-3D22-41BD-97C5-0BA283846BCE}"/>
              </a:ext>
            </a:extLst>
          </p:cNvPr>
          <p:cNvPicPr>
            <a:picLocks noChangeAspect="1"/>
          </p:cNvPicPr>
          <p:nvPr/>
        </p:nvPicPr>
        <p:blipFill>
          <a:blip r:embed="rId2"/>
          <a:stretch>
            <a:fillRect/>
          </a:stretch>
        </p:blipFill>
        <p:spPr>
          <a:xfrm>
            <a:off x="7793936" y="539997"/>
            <a:ext cx="3425354" cy="840496"/>
          </a:xfrm>
          <a:prstGeom prst="rect">
            <a:avLst/>
          </a:prstGeom>
        </p:spPr>
      </p:pic>
      <p:sp>
        <p:nvSpPr>
          <p:cNvPr id="5" name="Otsikko 1">
            <a:extLst>
              <a:ext uri="{FF2B5EF4-FFF2-40B4-BE49-F238E27FC236}">
                <a16:creationId xmlns:a16="http://schemas.microsoft.com/office/drawing/2014/main" id="{8246B60C-48FF-4517-9E2B-C02ACC8A9158}"/>
              </a:ext>
            </a:extLst>
          </p:cNvPr>
          <p:cNvSpPr txBox="1">
            <a:spLocks/>
          </p:cNvSpPr>
          <p:nvPr/>
        </p:nvSpPr>
        <p:spPr>
          <a:xfrm>
            <a:off x="832468" y="536301"/>
            <a:ext cx="8338686" cy="706438"/>
          </a:xfrm>
          <a:prstGeom prst="rect">
            <a:avLst/>
          </a:prstGeom>
        </p:spPr>
        <p:txBody>
          <a:bodyPr vert="horz" lIns="91440" tIns="45720" rIns="91440" bIns="45720" rtlCol="0" anchor="b">
            <a:no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3600" dirty="0">
                <a:latin typeface="Constantia" panose="02030602050306030303" pitchFamily="18" charset="0"/>
              </a:rPr>
              <a:t>9. Hankkeen tavoitteet      2/2</a:t>
            </a:r>
          </a:p>
        </p:txBody>
      </p:sp>
      <p:pic>
        <p:nvPicPr>
          <p:cNvPr id="7" name="Kuva 6">
            <a:extLst>
              <a:ext uri="{FF2B5EF4-FFF2-40B4-BE49-F238E27FC236}">
                <a16:creationId xmlns:a16="http://schemas.microsoft.com/office/drawing/2014/main" id="{4126CD51-3F5F-4A08-8879-3428D0A3899E}"/>
              </a:ext>
            </a:extLst>
          </p:cNvPr>
          <p:cNvPicPr>
            <a:picLocks noChangeAspect="1"/>
          </p:cNvPicPr>
          <p:nvPr/>
        </p:nvPicPr>
        <p:blipFill>
          <a:blip r:embed="rId3"/>
          <a:stretch>
            <a:fillRect/>
          </a:stretch>
        </p:blipFill>
        <p:spPr>
          <a:xfrm>
            <a:off x="832469" y="5065616"/>
            <a:ext cx="11169106" cy="1712404"/>
          </a:xfrm>
          <a:prstGeom prst="rect">
            <a:avLst/>
          </a:prstGeom>
        </p:spPr>
      </p:pic>
    </p:spTree>
    <p:extLst>
      <p:ext uri="{BB962C8B-B14F-4D97-AF65-F5344CB8AC3E}">
        <p14:creationId xmlns:p14="http://schemas.microsoft.com/office/powerpoint/2010/main" val="227713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evron 7">
            <a:extLst>
              <a:ext uri="{FF2B5EF4-FFF2-40B4-BE49-F238E27FC236}">
                <a16:creationId xmlns:a16="http://schemas.microsoft.com/office/drawing/2014/main" id="{E1A1AEB2-0F9C-4C5B-AF88-6F4BFC8B9308}"/>
              </a:ext>
            </a:extLst>
          </p:cNvPr>
          <p:cNvSpPr/>
          <p:nvPr/>
        </p:nvSpPr>
        <p:spPr>
          <a:xfrm>
            <a:off x="2115988" y="1432668"/>
            <a:ext cx="2590458" cy="938630"/>
          </a:xfrm>
          <a:prstGeom prst="chevron">
            <a:avLst/>
          </a:prstGeom>
          <a:solidFill>
            <a:srgbClr val="9BD7FF"/>
          </a:solidFill>
          <a:ln w="28575">
            <a:solidFill>
              <a:srgbClr val="0075C4"/>
            </a:solid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07000"/>
              </a:lnSpc>
              <a:spcAft>
                <a:spcPts val="0"/>
              </a:spcAft>
            </a:pPr>
            <a:r>
              <a:rPr lang="fi-FI" sz="1100" dirty="0"/>
              <a:t>Toimenpide 2: </a:t>
            </a:r>
          </a:p>
          <a:p>
            <a:pPr>
              <a:lnSpc>
                <a:spcPct val="107000"/>
              </a:lnSpc>
              <a:spcAft>
                <a:spcPts val="0"/>
              </a:spcAft>
            </a:pPr>
            <a:r>
              <a:rPr lang="fi-FI" sz="1100" dirty="0"/>
              <a:t>Digitaalisen materiaalin ja oppimisympäristön suunnittelu ja toteutus</a:t>
            </a:r>
          </a:p>
        </p:txBody>
      </p:sp>
      <p:sp>
        <p:nvSpPr>
          <p:cNvPr id="10" name="Chevron 9">
            <a:extLst>
              <a:ext uri="{FF2B5EF4-FFF2-40B4-BE49-F238E27FC236}">
                <a16:creationId xmlns:a16="http://schemas.microsoft.com/office/drawing/2014/main" id="{33C57BC3-9F42-41A3-9108-2AABDE5AC715}"/>
              </a:ext>
            </a:extLst>
          </p:cNvPr>
          <p:cNvSpPr/>
          <p:nvPr/>
        </p:nvSpPr>
        <p:spPr>
          <a:xfrm>
            <a:off x="215074" y="1436697"/>
            <a:ext cx="2277117" cy="934601"/>
          </a:xfrm>
          <a:prstGeom prst="chevron">
            <a:avLst/>
          </a:prstGeom>
          <a:solidFill>
            <a:srgbClr val="9BD7FF"/>
          </a:solidFill>
          <a:ln w="28575">
            <a:solidFill>
              <a:srgbClr val="0075C4"/>
            </a:solid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07000"/>
              </a:lnSpc>
              <a:spcAft>
                <a:spcPts val="0"/>
              </a:spcAft>
            </a:pPr>
            <a:r>
              <a:rPr lang="fi-FI" sz="1100" dirty="0"/>
              <a:t>Toimenpide 1: </a:t>
            </a:r>
          </a:p>
          <a:p>
            <a:pPr>
              <a:lnSpc>
                <a:spcPct val="107000"/>
              </a:lnSpc>
              <a:spcAft>
                <a:spcPts val="0"/>
              </a:spcAft>
            </a:pPr>
            <a:r>
              <a:rPr lang="fi-FI" sz="1100" dirty="0"/>
              <a:t>Työpajojen suunnittelu hankkeen alussa ja puolivälissä</a:t>
            </a:r>
          </a:p>
        </p:txBody>
      </p:sp>
      <p:sp>
        <p:nvSpPr>
          <p:cNvPr id="11" name="Chevron 10">
            <a:extLst>
              <a:ext uri="{FF2B5EF4-FFF2-40B4-BE49-F238E27FC236}">
                <a16:creationId xmlns:a16="http://schemas.microsoft.com/office/drawing/2014/main" id="{331A7FA3-DEE6-497E-AA31-738F0DE253B6}"/>
              </a:ext>
            </a:extLst>
          </p:cNvPr>
          <p:cNvSpPr/>
          <p:nvPr/>
        </p:nvSpPr>
        <p:spPr>
          <a:xfrm>
            <a:off x="9292349" y="1434715"/>
            <a:ext cx="2479450" cy="948153"/>
          </a:xfrm>
          <a:prstGeom prst="chevron">
            <a:avLst/>
          </a:prstGeom>
          <a:solidFill>
            <a:srgbClr val="F6E0C0"/>
          </a:solidFill>
          <a:ln w="28575">
            <a:solidFill>
              <a:srgbClr val="DF9221"/>
            </a:solid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07000"/>
              </a:lnSpc>
              <a:spcAft>
                <a:spcPts val="0"/>
              </a:spcAft>
            </a:pPr>
            <a:r>
              <a:rPr lang="fi-FI" sz="1100" dirty="0"/>
              <a:t>Toimenpide 5: </a:t>
            </a:r>
          </a:p>
          <a:p>
            <a:pPr>
              <a:lnSpc>
                <a:spcPct val="107000"/>
              </a:lnSpc>
              <a:spcAft>
                <a:spcPts val="0"/>
              </a:spcAft>
            </a:pPr>
            <a:r>
              <a:rPr lang="fi-FI" sz="1100" dirty="0"/>
              <a:t>Koonti työpajojen vaikuttavuudesta</a:t>
            </a:r>
          </a:p>
        </p:txBody>
      </p:sp>
      <p:sp>
        <p:nvSpPr>
          <p:cNvPr id="12" name="Rectangle 11">
            <a:extLst>
              <a:ext uri="{FF2B5EF4-FFF2-40B4-BE49-F238E27FC236}">
                <a16:creationId xmlns:a16="http://schemas.microsoft.com/office/drawing/2014/main" id="{862BAFE0-7EBE-4603-A73D-0D6155FEA3E7}"/>
              </a:ext>
            </a:extLst>
          </p:cNvPr>
          <p:cNvSpPr/>
          <p:nvPr/>
        </p:nvSpPr>
        <p:spPr>
          <a:xfrm>
            <a:off x="211359" y="2446228"/>
            <a:ext cx="10832360" cy="369332"/>
          </a:xfrm>
          <a:prstGeom prst="rect">
            <a:avLst/>
          </a:prstGeom>
        </p:spPr>
        <p:txBody>
          <a:bodyPr wrap="square">
            <a:spAutoFit/>
          </a:bodyPr>
          <a:lstStyle/>
          <a:p>
            <a:r>
              <a:rPr lang="fi-FI" dirty="0"/>
              <a:t>Osatavoite 2: Kotihoidon työtapojen ja työn organisointia tukevien käytäntöjen kehittäminen</a:t>
            </a:r>
          </a:p>
        </p:txBody>
      </p:sp>
      <p:sp>
        <p:nvSpPr>
          <p:cNvPr id="13" name="Chevron 12">
            <a:extLst>
              <a:ext uri="{FF2B5EF4-FFF2-40B4-BE49-F238E27FC236}">
                <a16:creationId xmlns:a16="http://schemas.microsoft.com/office/drawing/2014/main" id="{DD6504E5-8F48-4100-AC38-7EB51191EA36}"/>
              </a:ext>
            </a:extLst>
          </p:cNvPr>
          <p:cNvSpPr/>
          <p:nvPr/>
        </p:nvSpPr>
        <p:spPr>
          <a:xfrm>
            <a:off x="286871" y="2816657"/>
            <a:ext cx="2277117" cy="988563"/>
          </a:xfrm>
          <a:prstGeom prst="chevron">
            <a:avLst/>
          </a:prstGeom>
          <a:solidFill>
            <a:srgbClr val="9BD7FF"/>
          </a:solidFill>
          <a:ln w="28575">
            <a:solidFill>
              <a:srgbClr val="0075C4"/>
            </a:solidFill>
          </a:ln>
        </p:spPr>
        <p:style>
          <a:lnRef idx="1">
            <a:schemeClr val="accent2"/>
          </a:lnRef>
          <a:fillRef idx="2">
            <a:schemeClr val="accent2"/>
          </a:fillRef>
          <a:effectRef idx="1">
            <a:schemeClr val="accent2"/>
          </a:effectRef>
          <a:fontRef idx="minor">
            <a:schemeClr val="dk1"/>
          </a:fontRef>
        </p:style>
        <p:txBody>
          <a:bodyPr rtlCol="0" anchor="ctr"/>
          <a:lstStyle/>
          <a:p>
            <a:pPr>
              <a:lnSpc>
                <a:spcPct val="107000"/>
              </a:lnSpc>
              <a:spcAft>
                <a:spcPts val="0"/>
              </a:spcAft>
            </a:pPr>
            <a:r>
              <a:rPr lang="fi-FI" sz="1100" dirty="0"/>
              <a:t>Toimenpide 1: </a:t>
            </a:r>
          </a:p>
          <a:p>
            <a:pPr>
              <a:lnSpc>
                <a:spcPct val="107000"/>
              </a:lnSpc>
              <a:spcAft>
                <a:spcPts val="0"/>
              </a:spcAft>
            </a:pPr>
            <a:r>
              <a:rPr lang="fi-FI" sz="1100" dirty="0"/>
              <a:t>Kotihoidossa tehtävän työn haasteiden kartoittaminen</a:t>
            </a:r>
          </a:p>
        </p:txBody>
      </p:sp>
      <p:sp>
        <p:nvSpPr>
          <p:cNvPr id="14" name="Chevron 14">
            <a:extLst>
              <a:ext uri="{FF2B5EF4-FFF2-40B4-BE49-F238E27FC236}">
                <a16:creationId xmlns:a16="http://schemas.microsoft.com/office/drawing/2014/main" id="{99B96A5B-9F75-48DF-84F3-4C9AD5EF55FE}"/>
              </a:ext>
            </a:extLst>
          </p:cNvPr>
          <p:cNvSpPr/>
          <p:nvPr/>
        </p:nvSpPr>
        <p:spPr>
          <a:xfrm>
            <a:off x="2137440" y="2814828"/>
            <a:ext cx="2901192" cy="993079"/>
          </a:xfrm>
          <a:prstGeom prst="chevron">
            <a:avLst/>
          </a:prstGeom>
          <a:solidFill>
            <a:srgbClr val="9BD7FF"/>
          </a:solidFill>
          <a:ln w="28575">
            <a:solidFill>
              <a:srgbClr val="0075C4"/>
            </a:solidFill>
          </a:ln>
        </p:spPr>
        <p:style>
          <a:lnRef idx="1">
            <a:schemeClr val="accent2"/>
          </a:lnRef>
          <a:fillRef idx="2">
            <a:schemeClr val="accent2"/>
          </a:fillRef>
          <a:effectRef idx="1">
            <a:schemeClr val="accent2"/>
          </a:effectRef>
          <a:fontRef idx="minor">
            <a:schemeClr val="dk1"/>
          </a:fontRef>
        </p:style>
        <p:txBody>
          <a:bodyPr rtlCol="0" anchor="ctr"/>
          <a:lstStyle/>
          <a:p>
            <a:pPr>
              <a:lnSpc>
                <a:spcPct val="107000"/>
              </a:lnSpc>
              <a:spcAft>
                <a:spcPts val="0"/>
              </a:spcAft>
            </a:pPr>
            <a:r>
              <a:rPr lang="fi-FI" sz="1100" dirty="0"/>
              <a:t>Toimenpide 2: </a:t>
            </a:r>
          </a:p>
          <a:p>
            <a:pPr>
              <a:lnSpc>
                <a:spcPct val="107000"/>
              </a:lnSpc>
              <a:spcAft>
                <a:spcPts val="0"/>
              </a:spcAft>
            </a:pPr>
            <a:r>
              <a:rPr lang="fi-FI" sz="1100" dirty="0"/>
              <a:t>Alalle valmistuvien opiskelijoiden sekä kotihoidon ammattilaisten osaamis-tarpeiden tunnistaminen</a:t>
            </a:r>
          </a:p>
        </p:txBody>
      </p:sp>
      <p:sp>
        <p:nvSpPr>
          <p:cNvPr id="15" name="Rectangle 14">
            <a:extLst>
              <a:ext uri="{FF2B5EF4-FFF2-40B4-BE49-F238E27FC236}">
                <a16:creationId xmlns:a16="http://schemas.microsoft.com/office/drawing/2014/main" id="{43EFE049-A4FA-4E42-88F9-AB4562DFBE23}"/>
              </a:ext>
            </a:extLst>
          </p:cNvPr>
          <p:cNvSpPr/>
          <p:nvPr/>
        </p:nvSpPr>
        <p:spPr>
          <a:xfrm>
            <a:off x="871428" y="5232176"/>
            <a:ext cx="6724983" cy="369332"/>
          </a:xfrm>
          <a:prstGeom prst="rect">
            <a:avLst/>
          </a:prstGeom>
        </p:spPr>
        <p:txBody>
          <a:bodyPr wrap="none">
            <a:spAutoFit/>
          </a:bodyPr>
          <a:lstStyle/>
          <a:p>
            <a:r>
              <a:rPr lang="fi-FI" dirty="0"/>
              <a:t>Osatavoite 4: Työuran rakentamisen ja hallinnan mallin toteuttaminen</a:t>
            </a:r>
          </a:p>
        </p:txBody>
      </p:sp>
      <p:sp>
        <p:nvSpPr>
          <p:cNvPr id="16" name="Chevron 16">
            <a:extLst>
              <a:ext uri="{FF2B5EF4-FFF2-40B4-BE49-F238E27FC236}">
                <a16:creationId xmlns:a16="http://schemas.microsoft.com/office/drawing/2014/main" id="{18AB0CBD-3EEF-4A36-B2DB-5CDDA4021A68}"/>
              </a:ext>
            </a:extLst>
          </p:cNvPr>
          <p:cNvSpPr/>
          <p:nvPr/>
        </p:nvSpPr>
        <p:spPr>
          <a:xfrm>
            <a:off x="995913" y="5546347"/>
            <a:ext cx="2830286" cy="792088"/>
          </a:xfrm>
          <a:prstGeom prst="chevron">
            <a:avLst/>
          </a:prstGeom>
          <a:solidFill>
            <a:srgbClr val="F6E0C0"/>
          </a:solidFill>
          <a:ln w="28575">
            <a:solidFill>
              <a:srgbClr val="DF9221"/>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fi-FI" sz="1050" dirty="0"/>
              <a:t>Toimenpide 1: </a:t>
            </a:r>
          </a:p>
          <a:p>
            <a:pPr>
              <a:lnSpc>
                <a:spcPct val="107000"/>
              </a:lnSpc>
              <a:spcAft>
                <a:spcPts val="0"/>
              </a:spcAft>
            </a:pPr>
            <a:r>
              <a:rPr lang="fi-FI" sz="1050" dirty="0"/>
              <a:t>Hankkeen toimien tarkastelu ja toimenpiteiden tuottaman aineiston analysointi työuran hallinnan näkökulmasta.</a:t>
            </a:r>
          </a:p>
        </p:txBody>
      </p:sp>
      <p:sp>
        <p:nvSpPr>
          <p:cNvPr id="17" name="Rectangle 16">
            <a:extLst>
              <a:ext uri="{FF2B5EF4-FFF2-40B4-BE49-F238E27FC236}">
                <a16:creationId xmlns:a16="http://schemas.microsoft.com/office/drawing/2014/main" id="{A00B8D1C-BEC3-459B-AB55-873925D23156}"/>
              </a:ext>
            </a:extLst>
          </p:cNvPr>
          <p:cNvSpPr/>
          <p:nvPr/>
        </p:nvSpPr>
        <p:spPr>
          <a:xfrm>
            <a:off x="899025" y="3867033"/>
            <a:ext cx="7614842" cy="369332"/>
          </a:xfrm>
          <a:prstGeom prst="rect">
            <a:avLst/>
          </a:prstGeom>
        </p:spPr>
        <p:txBody>
          <a:bodyPr wrap="none">
            <a:spAutoFit/>
          </a:bodyPr>
          <a:lstStyle/>
          <a:p>
            <a:r>
              <a:rPr lang="fi-FI" dirty="0"/>
              <a:t>Osatavoite 3: Mentorointimallin kehittäminen ja mentorointioppaan laatiminen</a:t>
            </a:r>
          </a:p>
        </p:txBody>
      </p:sp>
      <p:sp>
        <p:nvSpPr>
          <p:cNvPr id="18" name="Chevron 18">
            <a:extLst>
              <a:ext uri="{FF2B5EF4-FFF2-40B4-BE49-F238E27FC236}">
                <a16:creationId xmlns:a16="http://schemas.microsoft.com/office/drawing/2014/main" id="{02B2C21D-022E-411D-BEB4-9DB532707AFE}"/>
              </a:ext>
            </a:extLst>
          </p:cNvPr>
          <p:cNvSpPr/>
          <p:nvPr/>
        </p:nvSpPr>
        <p:spPr>
          <a:xfrm>
            <a:off x="5385688" y="4248421"/>
            <a:ext cx="2570582" cy="979799"/>
          </a:xfrm>
          <a:prstGeom prst="chevron">
            <a:avLst/>
          </a:prstGeom>
          <a:solidFill>
            <a:srgbClr val="E7AE5B"/>
          </a:solidFill>
          <a:ln w="28575">
            <a:solidFill>
              <a:srgbClr val="DF9221"/>
            </a:solidFill>
          </a:ln>
        </p:spPr>
        <p:style>
          <a:lnRef idx="1">
            <a:schemeClr val="accent1"/>
          </a:lnRef>
          <a:fillRef idx="2">
            <a:schemeClr val="accent1"/>
          </a:fillRef>
          <a:effectRef idx="1">
            <a:schemeClr val="accent1"/>
          </a:effectRef>
          <a:fontRef idx="minor">
            <a:schemeClr val="dk1"/>
          </a:fontRef>
        </p:style>
        <p:txBody>
          <a:bodyPr rtlCol="0" anchor="ctr"/>
          <a:lstStyle/>
          <a:p>
            <a:pPr>
              <a:lnSpc>
                <a:spcPct val="107000"/>
              </a:lnSpc>
              <a:spcAft>
                <a:spcPts val="0"/>
              </a:spcAft>
            </a:pPr>
            <a:r>
              <a:rPr lang="fi-FI" sz="1100" dirty="0"/>
              <a:t>Toimenpide 3: Kyselyn vastausten analysointi fokusryhmätoiminnan sisältöalueiden luomiseksi</a:t>
            </a:r>
          </a:p>
        </p:txBody>
      </p:sp>
      <p:sp>
        <p:nvSpPr>
          <p:cNvPr id="19" name="Chevron 19">
            <a:extLst>
              <a:ext uri="{FF2B5EF4-FFF2-40B4-BE49-F238E27FC236}">
                <a16:creationId xmlns:a16="http://schemas.microsoft.com/office/drawing/2014/main" id="{F232325C-E996-4E6F-B08D-3E89F0F7DAEA}"/>
              </a:ext>
            </a:extLst>
          </p:cNvPr>
          <p:cNvSpPr/>
          <p:nvPr/>
        </p:nvSpPr>
        <p:spPr>
          <a:xfrm>
            <a:off x="4335619" y="1424701"/>
            <a:ext cx="2613566" cy="950115"/>
          </a:xfrm>
          <a:prstGeom prst="chevron">
            <a:avLst/>
          </a:prstGeom>
          <a:solidFill>
            <a:srgbClr val="9BD7FF"/>
          </a:solidFill>
          <a:ln w="28575">
            <a:solidFill>
              <a:srgbClr val="0075C4"/>
            </a:solid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07000"/>
              </a:lnSpc>
              <a:spcAft>
                <a:spcPts val="0"/>
              </a:spcAft>
            </a:pPr>
            <a:r>
              <a:rPr lang="fi-FI" sz="1100" dirty="0"/>
              <a:t>Toimenpide 3: </a:t>
            </a:r>
          </a:p>
          <a:p>
            <a:pPr>
              <a:lnSpc>
                <a:spcPct val="107000"/>
              </a:lnSpc>
              <a:spcAft>
                <a:spcPts val="0"/>
              </a:spcAft>
            </a:pPr>
            <a:r>
              <a:rPr lang="fi-FI" sz="1100" dirty="0"/>
              <a:t>Työpajojen markkinointi ja osallistujien rekrytointi</a:t>
            </a:r>
          </a:p>
        </p:txBody>
      </p:sp>
      <p:sp>
        <p:nvSpPr>
          <p:cNvPr id="20" name="Chevron 20">
            <a:extLst>
              <a:ext uri="{FF2B5EF4-FFF2-40B4-BE49-F238E27FC236}">
                <a16:creationId xmlns:a16="http://schemas.microsoft.com/office/drawing/2014/main" id="{83C928A1-7ED5-49D1-8722-7B5598B95542}"/>
              </a:ext>
            </a:extLst>
          </p:cNvPr>
          <p:cNvSpPr/>
          <p:nvPr/>
        </p:nvSpPr>
        <p:spPr>
          <a:xfrm>
            <a:off x="995913" y="4249819"/>
            <a:ext cx="2679433" cy="982357"/>
          </a:xfrm>
          <a:prstGeom prst="chevron">
            <a:avLst/>
          </a:prstGeom>
          <a:solidFill>
            <a:srgbClr val="E7AE5B"/>
          </a:solidFill>
          <a:ln w="28575">
            <a:solidFill>
              <a:srgbClr val="DF9221"/>
            </a:solidFill>
          </a:ln>
        </p:spPr>
        <p:style>
          <a:lnRef idx="1">
            <a:schemeClr val="accent1"/>
          </a:lnRef>
          <a:fillRef idx="2">
            <a:schemeClr val="accent1"/>
          </a:fillRef>
          <a:effectRef idx="1">
            <a:schemeClr val="accent1"/>
          </a:effectRef>
          <a:fontRef idx="minor">
            <a:schemeClr val="dk1"/>
          </a:fontRef>
        </p:style>
        <p:txBody>
          <a:bodyPr rtlCol="0" anchor="ctr"/>
          <a:lstStyle/>
          <a:p>
            <a:pPr>
              <a:lnSpc>
                <a:spcPct val="107000"/>
              </a:lnSpc>
              <a:spcAft>
                <a:spcPts val="0"/>
              </a:spcAft>
            </a:pPr>
            <a:r>
              <a:rPr lang="fi-FI" sz="1100" dirty="0"/>
              <a:t>Toimenpide 1: Mentorointimallin kehittämiseen informointi ja kehittämistyöhön osallistujien rekrytointi</a:t>
            </a:r>
          </a:p>
        </p:txBody>
      </p:sp>
      <p:sp>
        <p:nvSpPr>
          <p:cNvPr id="21" name="Chevron 21">
            <a:extLst>
              <a:ext uri="{FF2B5EF4-FFF2-40B4-BE49-F238E27FC236}">
                <a16:creationId xmlns:a16="http://schemas.microsoft.com/office/drawing/2014/main" id="{743142F8-44DE-4FB8-8443-0A7FEF87A2C1}"/>
              </a:ext>
            </a:extLst>
          </p:cNvPr>
          <p:cNvSpPr/>
          <p:nvPr/>
        </p:nvSpPr>
        <p:spPr>
          <a:xfrm>
            <a:off x="7555017" y="4248537"/>
            <a:ext cx="2491985" cy="979683"/>
          </a:xfrm>
          <a:prstGeom prst="chevron">
            <a:avLst/>
          </a:prstGeom>
          <a:solidFill>
            <a:srgbClr val="F6E0C0"/>
          </a:solidFill>
          <a:ln w="28575">
            <a:solidFill>
              <a:srgbClr val="DF9221"/>
            </a:solidFill>
          </a:ln>
        </p:spPr>
        <p:style>
          <a:lnRef idx="1">
            <a:schemeClr val="accent1"/>
          </a:lnRef>
          <a:fillRef idx="2">
            <a:schemeClr val="accent1"/>
          </a:fillRef>
          <a:effectRef idx="1">
            <a:schemeClr val="accent1"/>
          </a:effectRef>
          <a:fontRef idx="minor">
            <a:schemeClr val="dk1"/>
          </a:fontRef>
        </p:style>
        <p:txBody>
          <a:bodyPr rtlCol="0" anchor="ctr"/>
          <a:lstStyle/>
          <a:p>
            <a:pPr>
              <a:lnSpc>
                <a:spcPct val="107000"/>
              </a:lnSpc>
              <a:spcAft>
                <a:spcPts val="0"/>
              </a:spcAft>
            </a:pPr>
            <a:r>
              <a:rPr lang="fi-FI" sz="1100" dirty="0"/>
              <a:t>Toimenpide 4: Fokusryhmätoiminnan toteuttaminen </a:t>
            </a:r>
            <a:r>
              <a:rPr lang="fi-FI" sz="1100" dirty="0" err="1"/>
              <a:t>mento-rointimallin</a:t>
            </a:r>
            <a:r>
              <a:rPr lang="fi-FI" sz="1100" dirty="0"/>
              <a:t> ja -oppaan kehittämiseksi</a:t>
            </a:r>
          </a:p>
        </p:txBody>
      </p:sp>
      <p:sp>
        <p:nvSpPr>
          <p:cNvPr id="23" name="Chevron 23">
            <a:extLst>
              <a:ext uri="{FF2B5EF4-FFF2-40B4-BE49-F238E27FC236}">
                <a16:creationId xmlns:a16="http://schemas.microsoft.com/office/drawing/2014/main" id="{E43603CB-01B8-4480-8A27-7DB054887434}"/>
              </a:ext>
            </a:extLst>
          </p:cNvPr>
          <p:cNvSpPr/>
          <p:nvPr/>
        </p:nvSpPr>
        <p:spPr>
          <a:xfrm>
            <a:off x="3488539" y="5550663"/>
            <a:ext cx="3401629" cy="792088"/>
          </a:xfrm>
          <a:prstGeom prst="chevron">
            <a:avLst/>
          </a:prstGeom>
          <a:solidFill>
            <a:srgbClr val="F6E0C0"/>
          </a:solidFill>
          <a:ln w="28575">
            <a:solidFill>
              <a:srgbClr val="DF9221"/>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fi-FI" sz="1100" dirty="0"/>
              <a:t>Toimenpide 2: </a:t>
            </a:r>
          </a:p>
          <a:p>
            <a:pPr>
              <a:lnSpc>
                <a:spcPct val="107000"/>
              </a:lnSpc>
              <a:spcAft>
                <a:spcPts val="0"/>
              </a:spcAft>
            </a:pPr>
            <a:r>
              <a:rPr lang="fi-FI" sz="1100" dirty="0"/>
              <a:t>Kotihoidon ammattilaisille soveltuvan työuran rakentamisen ja hallinnan mallin kehittäminen </a:t>
            </a:r>
            <a:endParaRPr lang="fi-FI" sz="1100" dirty="0">
              <a:solidFill>
                <a:schemeClr val="tx1"/>
              </a:solidFill>
            </a:endParaRPr>
          </a:p>
        </p:txBody>
      </p:sp>
      <p:sp>
        <p:nvSpPr>
          <p:cNvPr id="26" name="Chevron 27">
            <a:extLst>
              <a:ext uri="{FF2B5EF4-FFF2-40B4-BE49-F238E27FC236}">
                <a16:creationId xmlns:a16="http://schemas.microsoft.com/office/drawing/2014/main" id="{A2E5D1F7-C8FA-4C6A-9341-B5F56DDD9C6D}"/>
              </a:ext>
            </a:extLst>
          </p:cNvPr>
          <p:cNvSpPr/>
          <p:nvPr/>
        </p:nvSpPr>
        <p:spPr>
          <a:xfrm>
            <a:off x="6096000" y="2824295"/>
            <a:ext cx="2644501" cy="988562"/>
          </a:xfrm>
          <a:prstGeom prst="chevron">
            <a:avLst/>
          </a:prstGeom>
          <a:solidFill>
            <a:srgbClr val="F6E0C0"/>
          </a:solidFill>
          <a:ln w="28575">
            <a:solidFill>
              <a:srgbClr val="DF9221"/>
            </a:solidFill>
          </a:ln>
        </p:spPr>
        <p:style>
          <a:lnRef idx="1">
            <a:schemeClr val="accent2"/>
          </a:lnRef>
          <a:fillRef idx="2">
            <a:schemeClr val="accent2"/>
          </a:fillRef>
          <a:effectRef idx="1">
            <a:schemeClr val="accent2"/>
          </a:effectRef>
          <a:fontRef idx="minor">
            <a:schemeClr val="dk1"/>
          </a:fontRef>
        </p:style>
        <p:txBody>
          <a:bodyPr rtlCol="0" anchor="ctr"/>
          <a:lstStyle/>
          <a:p>
            <a:pPr>
              <a:lnSpc>
                <a:spcPct val="107000"/>
              </a:lnSpc>
              <a:spcAft>
                <a:spcPts val="0"/>
              </a:spcAft>
            </a:pPr>
            <a:r>
              <a:rPr lang="fi-FI" sz="1100" dirty="0"/>
              <a:t>Toimenpide 3: </a:t>
            </a:r>
          </a:p>
          <a:p>
            <a:pPr>
              <a:lnSpc>
                <a:spcPct val="107000"/>
              </a:lnSpc>
              <a:spcAft>
                <a:spcPts val="0"/>
              </a:spcAft>
            </a:pPr>
            <a:r>
              <a:rPr lang="fi-FI" sz="1100" dirty="0"/>
              <a:t>Tarkistuslistan ja sen viestintäsovelluksen prototyypin työstäminen</a:t>
            </a:r>
            <a:endParaRPr lang="fi-FI" sz="1100" dirty="0">
              <a:solidFill>
                <a:schemeClr val="tx1"/>
              </a:solidFill>
            </a:endParaRPr>
          </a:p>
        </p:txBody>
      </p:sp>
      <p:sp>
        <p:nvSpPr>
          <p:cNvPr id="27" name="Chevron 28">
            <a:extLst>
              <a:ext uri="{FF2B5EF4-FFF2-40B4-BE49-F238E27FC236}">
                <a16:creationId xmlns:a16="http://schemas.microsoft.com/office/drawing/2014/main" id="{BCE866B0-C59B-42C7-9DAA-AF4B54AC8B7B}"/>
              </a:ext>
            </a:extLst>
          </p:cNvPr>
          <p:cNvSpPr/>
          <p:nvPr/>
        </p:nvSpPr>
        <p:spPr>
          <a:xfrm>
            <a:off x="8308762" y="2814828"/>
            <a:ext cx="3503899" cy="1010201"/>
          </a:xfrm>
          <a:prstGeom prst="chevron">
            <a:avLst/>
          </a:prstGeom>
          <a:solidFill>
            <a:srgbClr val="F6E0C0"/>
          </a:solidFill>
          <a:ln w="28575">
            <a:solidFill>
              <a:srgbClr val="DF9221"/>
            </a:solidFill>
          </a:ln>
        </p:spPr>
        <p:style>
          <a:lnRef idx="1">
            <a:schemeClr val="accent2"/>
          </a:lnRef>
          <a:fillRef idx="2">
            <a:schemeClr val="accent2"/>
          </a:fillRef>
          <a:effectRef idx="1">
            <a:schemeClr val="accent2"/>
          </a:effectRef>
          <a:fontRef idx="minor">
            <a:schemeClr val="dk1"/>
          </a:fontRef>
        </p:style>
        <p:txBody>
          <a:bodyPr rtlCol="0" anchor="ctr"/>
          <a:lstStyle/>
          <a:p>
            <a:pPr>
              <a:lnSpc>
                <a:spcPct val="107000"/>
              </a:lnSpc>
              <a:spcAft>
                <a:spcPts val="0"/>
              </a:spcAft>
            </a:pPr>
            <a:r>
              <a:rPr lang="fi-FI" sz="1100" dirty="0"/>
              <a:t>Toimenpide 4: </a:t>
            </a:r>
          </a:p>
          <a:p>
            <a:pPr>
              <a:lnSpc>
                <a:spcPct val="107000"/>
              </a:lnSpc>
              <a:spcAft>
                <a:spcPts val="0"/>
              </a:spcAft>
            </a:pPr>
            <a:r>
              <a:rPr lang="fi-FI" sz="1100" dirty="0"/>
              <a:t>Tarkistuslistan arviointi sekä viestintäsovelluksen prototyypin käytettävyyden testaus ja</a:t>
            </a:r>
          </a:p>
          <a:p>
            <a:pPr>
              <a:lnSpc>
                <a:spcPct val="107000"/>
              </a:lnSpc>
              <a:spcAft>
                <a:spcPts val="0"/>
              </a:spcAft>
            </a:pPr>
            <a:r>
              <a:rPr lang="fi-FI" sz="1100" dirty="0"/>
              <a:t>toimintapotentiaalin selvittäminen</a:t>
            </a:r>
          </a:p>
        </p:txBody>
      </p:sp>
      <p:sp>
        <p:nvSpPr>
          <p:cNvPr id="29" name="Chevron 30">
            <a:extLst>
              <a:ext uri="{FF2B5EF4-FFF2-40B4-BE49-F238E27FC236}">
                <a16:creationId xmlns:a16="http://schemas.microsoft.com/office/drawing/2014/main" id="{0D158DF6-8708-4034-937D-80E393E7B41C}"/>
              </a:ext>
            </a:extLst>
          </p:cNvPr>
          <p:cNvSpPr/>
          <p:nvPr/>
        </p:nvSpPr>
        <p:spPr>
          <a:xfrm>
            <a:off x="6578357" y="1436873"/>
            <a:ext cx="3097187" cy="948153"/>
          </a:xfrm>
          <a:prstGeom prst="chevron">
            <a:avLst/>
          </a:prstGeom>
          <a:solidFill>
            <a:srgbClr val="E7AE5B"/>
          </a:solidFill>
          <a:ln w="28575">
            <a:solidFill>
              <a:srgbClr val="0075C4"/>
            </a:solid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07000"/>
              </a:lnSpc>
              <a:spcAft>
                <a:spcPts val="0"/>
              </a:spcAft>
            </a:pPr>
            <a:r>
              <a:rPr lang="fi-FI" sz="1100" dirty="0"/>
              <a:t>Toimenpide 4: </a:t>
            </a:r>
          </a:p>
          <a:p>
            <a:pPr>
              <a:lnSpc>
                <a:spcPct val="107000"/>
              </a:lnSpc>
              <a:spcAft>
                <a:spcPts val="0"/>
              </a:spcAft>
            </a:pPr>
            <a:r>
              <a:rPr lang="fi-FI" sz="1100" dirty="0"/>
              <a:t>Työpajojen järjestäminen neljä kertaa (26.10; )</a:t>
            </a:r>
          </a:p>
        </p:txBody>
      </p:sp>
      <p:sp>
        <p:nvSpPr>
          <p:cNvPr id="30" name="Chevron 31">
            <a:extLst>
              <a:ext uri="{FF2B5EF4-FFF2-40B4-BE49-F238E27FC236}">
                <a16:creationId xmlns:a16="http://schemas.microsoft.com/office/drawing/2014/main" id="{C144475E-A40E-41E6-B83D-E4941BE8B9E2}"/>
              </a:ext>
            </a:extLst>
          </p:cNvPr>
          <p:cNvSpPr/>
          <p:nvPr/>
        </p:nvSpPr>
        <p:spPr>
          <a:xfrm>
            <a:off x="3255070" y="4251098"/>
            <a:ext cx="2490476" cy="979799"/>
          </a:xfrm>
          <a:prstGeom prst="chevron">
            <a:avLst/>
          </a:prstGeom>
          <a:solidFill>
            <a:srgbClr val="E7AE5B"/>
          </a:solidFill>
          <a:ln w="28575">
            <a:solidFill>
              <a:srgbClr val="DF9221"/>
            </a:solidFill>
          </a:ln>
        </p:spPr>
        <p:style>
          <a:lnRef idx="1">
            <a:schemeClr val="accent1"/>
          </a:lnRef>
          <a:fillRef idx="2">
            <a:schemeClr val="accent1"/>
          </a:fillRef>
          <a:effectRef idx="1">
            <a:schemeClr val="accent1"/>
          </a:effectRef>
          <a:fontRef idx="minor">
            <a:schemeClr val="dk1"/>
          </a:fontRef>
        </p:style>
        <p:txBody>
          <a:bodyPr rtlCol="0" anchor="ctr"/>
          <a:lstStyle/>
          <a:p>
            <a:pPr>
              <a:lnSpc>
                <a:spcPct val="107000"/>
              </a:lnSpc>
              <a:spcAft>
                <a:spcPts val="0"/>
              </a:spcAft>
            </a:pPr>
            <a:r>
              <a:rPr lang="fi-FI" sz="1100" dirty="0"/>
              <a:t>Toimenpide 2: Kyselyn toteuttaminen laadittavan mentorointioppaan sisällöstä</a:t>
            </a:r>
          </a:p>
        </p:txBody>
      </p:sp>
      <p:sp>
        <p:nvSpPr>
          <p:cNvPr id="32" name="Chevron 21">
            <a:extLst>
              <a:ext uri="{FF2B5EF4-FFF2-40B4-BE49-F238E27FC236}">
                <a16:creationId xmlns:a16="http://schemas.microsoft.com/office/drawing/2014/main" id="{9237E5F9-B2C2-464A-936B-4E78D53C4202}"/>
              </a:ext>
            </a:extLst>
          </p:cNvPr>
          <p:cNvSpPr/>
          <p:nvPr/>
        </p:nvSpPr>
        <p:spPr>
          <a:xfrm>
            <a:off x="9645748" y="4255229"/>
            <a:ext cx="2480801" cy="972991"/>
          </a:xfrm>
          <a:prstGeom prst="chevron">
            <a:avLst/>
          </a:prstGeom>
          <a:solidFill>
            <a:srgbClr val="F6E0C0"/>
          </a:solidFill>
          <a:ln w="28575">
            <a:solidFill>
              <a:srgbClr val="DF9221"/>
            </a:solidFill>
          </a:ln>
        </p:spPr>
        <p:style>
          <a:lnRef idx="1">
            <a:schemeClr val="accent1"/>
          </a:lnRef>
          <a:fillRef idx="2">
            <a:schemeClr val="accent1"/>
          </a:fillRef>
          <a:effectRef idx="1">
            <a:schemeClr val="accent1"/>
          </a:effectRef>
          <a:fontRef idx="minor">
            <a:schemeClr val="dk1"/>
          </a:fontRef>
        </p:style>
        <p:txBody>
          <a:bodyPr rtlCol="0" anchor="ctr"/>
          <a:lstStyle/>
          <a:p>
            <a:pPr>
              <a:lnSpc>
                <a:spcPct val="107000"/>
              </a:lnSpc>
              <a:spcAft>
                <a:spcPts val="0"/>
              </a:spcAft>
            </a:pPr>
            <a:r>
              <a:rPr lang="fi-FI" sz="1100" dirty="0"/>
              <a:t>Toimenpide 5: Mentorointimallin ja laaditun –oppaan arviointi ja edelleen kehittäminen</a:t>
            </a:r>
          </a:p>
        </p:txBody>
      </p:sp>
      <p:sp>
        <p:nvSpPr>
          <p:cNvPr id="2" name="Arrow: Chevron 1">
            <a:extLst>
              <a:ext uri="{FF2B5EF4-FFF2-40B4-BE49-F238E27FC236}">
                <a16:creationId xmlns:a16="http://schemas.microsoft.com/office/drawing/2014/main" id="{60CE01DE-8890-422E-921B-C4B871708DBD}"/>
              </a:ext>
            </a:extLst>
          </p:cNvPr>
          <p:cNvSpPr/>
          <p:nvPr/>
        </p:nvSpPr>
        <p:spPr>
          <a:xfrm>
            <a:off x="0" y="6534910"/>
            <a:ext cx="12238586" cy="277831"/>
          </a:xfrm>
          <a:prstGeom prst="chevron">
            <a:avLst/>
          </a:prstGeom>
          <a:gradFill flip="none" rotWithShape="1">
            <a:gsLst>
              <a:gs pos="0">
                <a:srgbClr val="DF9221">
                  <a:tint val="66000"/>
                  <a:satMod val="160000"/>
                </a:srgbClr>
              </a:gs>
              <a:gs pos="50000">
                <a:srgbClr val="DF9221">
                  <a:tint val="44500"/>
                  <a:satMod val="160000"/>
                </a:srgbClr>
              </a:gs>
              <a:gs pos="100000">
                <a:srgbClr val="DF9221">
                  <a:tint val="23500"/>
                  <a:satMod val="160000"/>
                </a:srgbClr>
              </a:gs>
            </a:gsLst>
            <a:path path="circle">
              <a:fillToRect l="50000" t="50000" r="50000" b="50000"/>
            </a:path>
            <a:tileRect/>
          </a:gradFill>
          <a:ln w="28575">
            <a:solidFill>
              <a:srgbClr val="DF92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Osatavoite 5. </a:t>
            </a:r>
            <a:r>
              <a:rPr lang="fi-FI" sz="1600" dirty="0">
                <a:solidFill>
                  <a:schemeClr val="tx1"/>
                </a:solidFill>
              </a:rPr>
              <a:t>Yleiset toimenpiteet: hankehallinto, viestintäsuunnitelma ja viestintä, hankkeen ilme, aineistonhallinta ja tulosten levittäminen</a:t>
            </a:r>
          </a:p>
        </p:txBody>
      </p:sp>
      <p:sp>
        <p:nvSpPr>
          <p:cNvPr id="34" name="Chevron 23">
            <a:extLst>
              <a:ext uri="{FF2B5EF4-FFF2-40B4-BE49-F238E27FC236}">
                <a16:creationId xmlns:a16="http://schemas.microsoft.com/office/drawing/2014/main" id="{48EBC314-909C-4E2D-8996-4A954B2732AD}"/>
              </a:ext>
            </a:extLst>
          </p:cNvPr>
          <p:cNvSpPr/>
          <p:nvPr/>
        </p:nvSpPr>
        <p:spPr>
          <a:xfrm>
            <a:off x="6548561" y="5554979"/>
            <a:ext cx="2943487" cy="792088"/>
          </a:xfrm>
          <a:prstGeom prst="chevron">
            <a:avLst/>
          </a:prstGeom>
          <a:solidFill>
            <a:srgbClr val="F6E0C0"/>
          </a:solidFill>
          <a:ln w="28575">
            <a:solidFill>
              <a:srgbClr val="DF9221"/>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fi-FI" sz="1100" dirty="0"/>
              <a:t>Toimenpide 3: </a:t>
            </a:r>
          </a:p>
          <a:p>
            <a:pPr>
              <a:lnSpc>
                <a:spcPct val="107000"/>
              </a:lnSpc>
              <a:spcAft>
                <a:spcPts val="0"/>
              </a:spcAft>
            </a:pPr>
            <a:r>
              <a:rPr lang="fi-FI" sz="1100" dirty="0"/>
              <a:t>Kehitetyn mallin kokeilu ja pilotointi sekä mallin edelleen kehittäminen hankkeen puitteissa</a:t>
            </a:r>
            <a:endParaRPr lang="fi-FI" sz="1100" dirty="0">
              <a:solidFill>
                <a:schemeClr val="tx1"/>
              </a:solidFill>
            </a:endParaRPr>
          </a:p>
        </p:txBody>
      </p:sp>
      <p:sp>
        <p:nvSpPr>
          <p:cNvPr id="35" name="Chevron 23">
            <a:extLst>
              <a:ext uri="{FF2B5EF4-FFF2-40B4-BE49-F238E27FC236}">
                <a16:creationId xmlns:a16="http://schemas.microsoft.com/office/drawing/2014/main" id="{B0B59504-A79D-4E8A-BF2F-38658BD6B90A}"/>
              </a:ext>
            </a:extLst>
          </p:cNvPr>
          <p:cNvSpPr/>
          <p:nvPr/>
        </p:nvSpPr>
        <p:spPr>
          <a:xfrm>
            <a:off x="9163000" y="5554979"/>
            <a:ext cx="2943488" cy="792088"/>
          </a:xfrm>
          <a:prstGeom prst="chevron">
            <a:avLst/>
          </a:prstGeom>
          <a:solidFill>
            <a:srgbClr val="F6E0C0"/>
          </a:solidFill>
          <a:ln w="28575">
            <a:solidFill>
              <a:srgbClr val="DF9221"/>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fi-FI" sz="1100" dirty="0"/>
              <a:t>Toimenpide 4: </a:t>
            </a:r>
          </a:p>
          <a:p>
            <a:pPr>
              <a:lnSpc>
                <a:spcPct val="107000"/>
              </a:lnSpc>
              <a:spcAft>
                <a:spcPts val="0"/>
              </a:spcAft>
            </a:pPr>
            <a:r>
              <a:rPr lang="fi-FI" sz="1100" dirty="0"/>
              <a:t>Työuran rakentamisen ja hallinnan mallin levittäminen alan ammattilaisten käyttöön.</a:t>
            </a:r>
          </a:p>
        </p:txBody>
      </p:sp>
      <p:sp>
        <p:nvSpPr>
          <p:cNvPr id="3" name="TextBox 2">
            <a:extLst>
              <a:ext uri="{FF2B5EF4-FFF2-40B4-BE49-F238E27FC236}">
                <a16:creationId xmlns:a16="http://schemas.microsoft.com/office/drawing/2014/main" id="{EED47106-8337-47A3-9274-E5090E9FCDC4}"/>
              </a:ext>
            </a:extLst>
          </p:cNvPr>
          <p:cNvSpPr txBox="1"/>
          <p:nvPr/>
        </p:nvSpPr>
        <p:spPr>
          <a:xfrm>
            <a:off x="9884229" y="156683"/>
            <a:ext cx="2222259" cy="923330"/>
          </a:xfrm>
          <a:prstGeom prst="rect">
            <a:avLst/>
          </a:prstGeom>
          <a:noFill/>
          <a:ln w="28575">
            <a:solidFill>
              <a:schemeClr val="tx1"/>
            </a:solidFill>
          </a:ln>
        </p:spPr>
        <p:txBody>
          <a:bodyPr wrap="square" rtlCol="0">
            <a:spAutoFit/>
          </a:bodyPr>
          <a:lstStyle/>
          <a:p>
            <a:r>
              <a:rPr lang="fi-FI" dirty="0"/>
              <a:t>Vuosi 2020</a:t>
            </a:r>
          </a:p>
          <a:p>
            <a:r>
              <a:rPr lang="fi-FI" dirty="0"/>
              <a:t>Vuosi 2021</a:t>
            </a:r>
          </a:p>
          <a:p>
            <a:r>
              <a:rPr lang="fi-FI" dirty="0"/>
              <a:t>Vuosi 2022-2023</a:t>
            </a:r>
          </a:p>
        </p:txBody>
      </p:sp>
      <p:sp>
        <p:nvSpPr>
          <p:cNvPr id="4" name="Arrow: Chevron 3">
            <a:extLst>
              <a:ext uri="{FF2B5EF4-FFF2-40B4-BE49-F238E27FC236}">
                <a16:creationId xmlns:a16="http://schemas.microsoft.com/office/drawing/2014/main" id="{4385CB8B-CFDF-40C7-82AB-10F7EA2254B7}"/>
              </a:ext>
            </a:extLst>
          </p:cNvPr>
          <p:cNvSpPr/>
          <p:nvPr/>
        </p:nvSpPr>
        <p:spPr>
          <a:xfrm>
            <a:off x="11037690" y="227435"/>
            <a:ext cx="308149" cy="227766"/>
          </a:xfrm>
          <a:prstGeom prst="chevron">
            <a:avLst/>
          </a:prstGeom>
          <a:solidFill>
            <a:srgbClr val="9BD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8" name="Arrow: Chevron 37">
            <a:extLst>
              <a:ext uri="{FF2B5EF4-FFF2-40B4-BE49-F238E27FC236}">
                <a16:creationId xmlns:a16="http://schemas.microsoft.com/office/drawing/2014/main" id="{DBC920B0-DF27-4C55-AA8A-AA6746487E2A}"/>
              </a:ext>
            </a:extLst>
          </p:cNvPr>
          <p:cNvSpPr/>
          <p:nvPr/>
        </p:nvSpPr>
        <p:spPr>
          <a:xfrm>
            <a:off x="11596980" y="758450"/>
            <a:ext cx="308149" cy="227766"/>
          </a:xfrm>
          <a:prstGeom prst="chevron">
            <a:avLst/>
          </a:prstGeom>
          <a:solidFill>
            <a:srgbClr val="F6E0C0"/>
          </a:solidFill>
          <a:ln>
            <a:solidFill>
              <a:srgbClr val="DF92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9" name="Arrow: Chevron 38">
            <a:extLst>
              <a:ext uri="{FF2B5EF4-FFF2-40B4-BE49-F238E27FC236}">
                <a16:creationId xmlns:a16="http://schemas.microsoft.com/office/drawing/2014/main" id="{3CEE50B0-5888-44BB-B598-39606D71408F}"/>
              </a:ext>
            </a:extLst>
          </p:cNvPr>
          <p:cNvSpPr/>
          <p:nvPr/>
        </p:nvSpPr>
        <p:spPr>
          <a:xfrm>
            <a:off x="11342383" y="463327"/>
            <a:ext cx="308149" cy="227766"/>
          </a:xfrm>
          <a:prstGeom prst="chevron">
            <a:avLst/>
          </a:prstGeom>
          <a:solidFill>
            <a:srgbClr val="E7AE5B"/>
          </a:solidFill>
          <a:ln>
            <a:solidFill>
              <a:srgbClr val="DF92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41" name="TextBox 40">
            <a:extLst>
              <a:ext uri="{FF2B5EF4-FFF2-40B4-BE49-F238E27FC236}">
                <a16:creationId xmlns:a16="http://schemas.microsoft.com/office/drawing/2014/main" id="{8FA69A1F-1672-4A5D-BA4E-99F9A13F96A0}"/>
              </a:ext>
            </a:extLst>
          </p:cNvPr>
          <p:cNvSpPr txBox="1"/>
          <p:nvPr/>
        </p:nvSpPr>
        <p:spPr>
          <a:xfrm>
            <a:off x="184054" y="303203"/>
            <a:ext cx="8282432" cy="584775"/>
          </a:xfrm>
          <a:prstGeom prst="rect">
            <a:avLst/>
          </a:prstGeom>
          <a:noFill/>
        </p:spPr>
        <p:txBody>
          <a:bodyPr wrap="square" rtlCol="0">
            <a:spAutoFit/>
          </a:bodyPr>
          <a:lstStyle/>
          <a:p>
            <a:r>
              <a:rPr lang="fi-FI" sz="3200" b="1" dirty="0">
                <a:latin typeface="Constantia" panose="02030602050306030303" pitchFamily="18" charset="0"/>
              </a:rPr>
              <a:t>10.Hankkeen eteneminen ja aikataulut</a:t>
            </a:r>
          </a:p>
        </p:txBody>
      </p:sp>
      <p:sp>
        <p:nvSpPr>
          <p:cNvPr id="31" name="Rectangle 30">
            <a:extLst>
              <a:ext uri="{FF2B5EF4-FFF2-40B4-BE49-F238E27FC236}">
                <a16:creationId xmlns:a16="http://schemas.microsoft.com/office/drawing/2014/main" id="{A830413B-8C19-42EC-BDCE-9E0FFC486F31}"/>
              </a:ext>
            </a:extLst>
          </p:cNvPr>
          <p:cNvSpPr/>
          <p:nvPr/>
        </p:nvSpPr>
        <p:spPr>
          <a:xfrm>
            <a:off x="211359" y="986216"/>
            <a:ext cx="10477386" cy="375552"/>
          </a:xfrm>
          <a:prstGeom prst="rect">
            <a:avLst/>
          </a:prstGeom>
        </p:spPr>
        <p:txBody>
          <a:bodyPr wrap="square">
            <a:spAutoFit/>
          </a:bodyPr>
          <a:lstStyle/>
          <a:p>
            <a:pPr>
              <a:lnSpc>
                <a:spcPct val="107000"/>
              </a:lnSpc>
              <a:spcAft>
                <a:spcPts val="0"/>
              </a:spcAft>
            </a:pPr>
            <a:r>
              <a:rPr lang="fi-FI" dirty="0"/>
              <a:t>Osatavoite 1. Opiskelijoiden ja kotihoidon ammattilaisten osaamisen ja muutoskyvykkyyden kehittäminen</a:t>
            </a:r>
          </a:p>
        </p:txBody>
      </p:sp>
    </p:spTree>
    <p:extLst>
      <p:ext uri="{BB962C8B-B14F-4D97-AF65-F5344CB8AC3E}">
        <p14:creationId xmlns:p14="http://schemas.microsoft.com/office/powerpoint/2010/main" val="195833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17">
            <a:extLst>
              <a:ext uri="{FF2B5EF4-FFF2-40B4-BE49-F238E27FC236}">
                <a16:creationId xmlns:a16="http://schemas.microsoft.com/office/drawing/2014/main" id="{2411CA0B-8E20-7C48-9074-8D57423981DC}"/>
              </a:ext>
            </a:extLst>
          </p:cNvPr>
          <p:cNvPicPr>
            <a:picLocks noChangeAspect="1"/>
          </p:cNvPicPr>
          <p:nvPr/>
        </p:nvPicPr>
        <p:blipFill>
          <a:blip r:embed="rId2">
            <a:extLst>
              <a:ext uri="{28A0092B-C50C-407E-A947-70E740481C1C}">
                <a14:useLocalDpi xmlns:a14="http://schemas.microsoft.com/office/drawing/2010/main" val="0"/>
              </a:ext>
            </a:extLst>
          </a:blip>
          <a:srcRect l="37908" r="37908"/>
          <a:stretch>
            <a:fillRect/>
          </a:stretch>
        </p:blipFill>
        <p:spPr>
          <a:xfrm>
            <a:off x="0" y="0"/>
            <a:ext cx="2211524" cy="6858000"/>
          </a:xfrm>
          <a:prstGeom prst="rect">
            <a:avLst/>
          </a:prstGeom>
          <a:solidFill>
            <a:schemeClr val="bg1">
              <a:lumMod val="95000"/>
            </a:schemeClr>
          </a:solidFill>
        </p:spPr>
      </p:pic>
      <p:sp>
        <p:nvSpPr>
          <p:cNvPr id="6" name="Otsikko 1"/>
          <p:cNvSpPr txBox="1">
            <a:spLocks/>
          </p:cNvSpPr>
          <p:nvPr/>
        </p:nvSpPr>
        <p:spPr>
          <a:xfrm>
            <a:off x="2438400" y="155651"/>
            <a:ext cx="9028497" cy="706438"/>
          </a:xfrm>
          <a:prstGeom prst="rect">
            <a:avLst/>
          </a:prstGeom>
        </p:spPr>
        <p:txBody>
          <a:bodyPr vert="horz" lIns="91440" tIns="45720" rIns="91440" bIns="45720" rtlCol="0" anchor="b">
            <a:no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2800" dirty="0">
                <a:latin typeface="Constantia" panose="02030602050306030303" pitchFamily="18" charset="0"/>
              </a:rPr>
              <a:t>11. Hankkeen    viestintäkanavat</a:t>
            </a:r>
            <a:endParaRPr lang="fi-FI" sz="5400" dirty="0">
              <a:latin typeface="Constantia" panose="02030602050306030303" pitchFamily="18" charset="0"/>
            </a:endParaRPr>
          </a:p>
        </p:txBody>
      </p:sp>
      <p:sp>
        <p:nvSpPr>
          <p:cNvPr id="7" name="Alaotsikko 5"/>
          <p:cNvSpPr>
            <a:spLocks noGrp="1"/>
          </p:cNvSpPr>
          <p:nvPr>
            <p:ph type="subTitle" idx="1"/>
          </p:nvPr>
        </p:nvSpPr>
        <p:spPr>
          <a:xfrm>
            <a:off x="2438400" y="1116531"/>
            <a:ext cx="9576021" cy="5665931"/>
          </a:xfrm>
          <a:solidFill>
            <a:srgbClr val="FFC000"/>
          </a:solidFill>
        </p:spPr>
        <p:txBody>
          <a:bodyPr>
            <a:noAutofit/>
          </a:bodyPr>
          <a:lstStyle/>
          <a:p>
            <a:pPr algn="l"/>
            <a:r>
              <a:rPr lang="fi-FI" sz="2400" dirty="0">
                <a:solidFill>
                  <a:schemeClr val="tx1"/>
                </a:solidFill>
              </a:rPr>
              <a:t>Facebook </a:t>
            </a:r>
            <a:r>
              <a:rPr lang="fi-FI" sz="2400" dirty="0">
                <a:solidFill>
                  <a:schemeClr val="tx1"/>
                </a:solidFill>
                <a:sym typeface="Wingdings" panose="05000000000000000000" pitchFamily="2" charset="2"/>
              </a:rPr>
              <a:t> postaukset hankkeen tapahtumista ja ajankohtaisista asioista</a:t>
            </a:r>
          </a:p>
          <a:p>
            <a:pPr algn="l"/>
            <a:r>
              <a:rPr lang="fi-FI" sz="2400" dirty="0">
                <a:solidFill>
                  <a:schemeClr val="tx1"/>
                </a:solidFill>
                <a:sym typeface="Wingdings" panose="05000000000000000000" pitchFamily="2" charset="2"/>
              </a:rPr>
              <a:t>Twitter hankkeella on </a:t>
            </a:r>
            <a:r>
              <a:rPr lang="fi-FI" sz="2400" dirty="0" err="1">
                <a:solidFill>
                  <a:schemeClr val="tx1"/>
                </a:solidFill>
                <a:sym typeface="Wingdings" panose="05000000000000000000" pitchFamily="2" charset="2"/>
              </a:rPr>
              <a:t>twitter</a:t>
            </a:r>
            <a:r>
              <a:rPr lang="fi-FI" sz="2400" dirty="0">
                <a:solidFill>
                  <a:schemeClr val="tx1"/>
                </a:solidFill>
                <a:sym typeface="Wingdings" panose="05000000000000000000" pitchFamily="2" charset="2"/>
              </a:rPr>
              <a:t>-tili, #veto- ja pitovoimaa kotihoitoon ESR-hanke. Twiittaukset hankkeen ajankohtaisista asioista ja tuloksista</a:t>
            </a:r>
          </a:p>
          <a:p>
            <a:pPr algn="l"/>
            <a:r>
              <a:rPr lang="fi-FI" sz="2400" dirty="0">
                <a:solidFill>
                  <a:schemeClr val="tx1"/>
                </a:solidFill>
                <a:sym typeface="Wingdings" panose="05000000000000000000" pitchFamily="2" charset="2"/>
              </a:rPr>
              <a:t>www-sivut kävijäseuranta ja hankesivujen blogi ajantasaisista asioista</a:t>
            </a:r>
          </a:p>
          <a:p>
            <a:pPr algn="l"/>
            <a:r>
              <a:rPr lang="fi-FI" sz="2400" dirty="0">
                <a:solidFill>
                  <a:schemeClr val="tx1"/>
                </a:solidFill>
                <a:sym typeface="Wingdings" panose="05000000000000000000" pitchFamily="2" charset="2"/>
              </a:rPr>
              <a:t>Blogit hankkeen blogi sekä </a:t>
            </a:r>
            <a:r>
              <a:rPr lang="fi-FI" sz="2400" dirty="0" err="1">
                <a:solidFill>
                  <a:schemeClr val="tx1"/>
                </a:solidFill>
                <a:sym typeface="Wingdings" panose="05000000000000000000" pitchFamily="2" charset="2"/>
              </a:rPr>
              <a:t>Tamkin</a:t>
            </a:r>
            <a:r>
              <a:rPr lang="fi-FI" sz="2400" dirty="0">
                <a:solidFill>
                  <a:schemeClr val="tx1"/>
                </a:solidFill>
                <a:sym typeface="Wingdings" panose="05000000000000000000" pitchFamily="2" charset="2"/>
              </a:rPr>
              <a:t> ja Samkin blogit 1x vuosi</a:t>
            </a:r>
          </a:p>
          <a:p>
            <a:pPr algn="l"/>
            <a:r>
              <a:rPr lang="fi-FI" sz="2400" dirty="0">
                <a:solidFill>
                  <a:schemeClr val="tx1"/>
                </a:solidFill>
                <a:sym typeface="Wingdings" panose="05000000000000000000" pitchFamily="2" charset="2"/>
              </a:rPr>
              <a:t>Konferenssit 1-2 hankkeen aikana, mm. webinaari 10.2.2020</a:t>
            </a:r>
          </a:p>
          <a:p>
            <a:pPr algn="l"/>
            <a:r>
              <a:rPr lang="fi-FI" sz="2400" dirty="0">
                <a:solidFill>
                  <a:schemeClr val="tx1"/>
                </a:solidFill>
                <a:sym typeface="Wingdings" panose="05000000000000000000" pitchFamily="2" charset="2"/>
              </a:rPr>
              <a:t>Ammatilliset tapahtumat 1-2 kertaa hankkeen aikana</a:t>
            </a:r>
          </a:p>
          <a:p>
            <a:pPr algn="l"/>
            <a:r>
              <a:rPr lang="fi-FI" sz="2400" dirty="0">
                <a:solidFill>
                  <a:schemeClr val="tx1"/>
                </a:solidFill>
                <a:sym typeface="Wingdings" panose="05000000000000000000" pitchFamily="2" charset="2"/>
              </a:rPr>
              <a:t>Intrat säännöllinen tiedottaminen</a:t>
            </a:r>
          </a:p>
          <a:p>
            <a:pPr algn="l"/>
            <a:r>
              <a:rPr lang="fi-FI" sz="2400" dirty="0">
                <a:solidFill>
                  <a:schemeClr val="tx1"/>
                </a:solidFill>
                <a:sym typeface="Wingdings" panose="05000000000000000000" pitchFamily="2" charset="2"/>
              </a:rPr>
              <a:t>Ammatilliset ja paikallislehdet  lehtijuttu ja ammatillinen kirjoitus kerran vuodessa</a:t>
            </a:r>
          </a:p>
          <a:p>
            <a:pPr algn="l"/>
            <a:r>
              <a:rPr lang="fi-FI" sz="2400" dirty="0">
                <a:solidFill>
                  <a:schemeClr val="tx1"/>
                </a:solidFill>
                <a:sym typeface="Wingdings" panose="05000000000000000000" pitchFamily="2" charset="2"/>
              </a:rPr>
              <a:t>Uutiskirje hankkeen osallistujille puolivuosittain hankkeen aikana</a:t>
            </a:r>
          </a:p>
          <a:p>
            <a:r>
              <a:rPr lang="fi-FI" sz="2400" dirty="0">
                <a:solidFill>
                  <a:schemeClr val="tx1"/>
                </a:solidFill>
              </a:rPr>
              <a:t>Tietosuojaseloste </a:t>
            </a:r>
            <a:r>
              <a:rPr lang="fi-FI" sz="2400" dirty="0">
                <a:solidFill>
                  <a:schemeClr val="tx1"/>
                </a:solidFill>
                <a:sym typeface="Wingdings" panose="05000000000000000000" pitchFamily="2" charset="2"/>
              </a:rPr>
              <a:t> laitetaan näkyville hankkeen www-sivuille</a:t>
            </a:r>
          </a:p>
        </p:txBody>
      </p:sp>
    </p:spTree>
    <p:extLst>
      <p:ext uri="{BB962C8B-B14F-4D97-AF65-F5344CB8AC3E}">
        <p14:creationId xmlns:p14="http://schemas.microsoft.com/office/powerpoint/2010/main" val="904755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p:cNvSpPr txBox="1">
            <a:spLocks/>
          </p:cNvSpPr>
          <p:nvPr/>
        </p:nvSpPr>
        <p:spPr>
          <a:xfrm>
            <a:off x="2220760" y="0"/>
            <a:ext cx="8338686" cy="706438"/>
          </a:xfrm>
          <a:prstGeom prst="rect">
            <a:avLst/>
          </a:prstGeom>
        </p:spPr>
        <p:txBody>
          <a:bodyPr vert="horz" lIns="91440" tIns="45720" rIns="91440" bIns="45720" rtlCol="0" anchor="b">
            <a:no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2400" dirty="0">
                <a:latin typeface="Constantia" panose="02030602050306030303" pitchFamily="18" charset="0"/>
                <a:ea typeface="Tahoma" panose="020B0604030504040204" pitchFamily="34" charset="0"/>
                <a:cs typeface="Tahoma" panose="020B0604030504040204" pitchFamily="34" charset="0"/>
              </a:rPr>
              <a:t>12. Hankkeen  Sisäinen  viestintä</a:t>
            </a:r>
          </a:p>
        </p:txBody>
      </p:sp>
      <p:graphicFrame>
        <p:nvGraphicFramePr>
          <p:cNvPr id="2" name="Table 3">
            <a:extLst>
              <a:ext uri="{FF2B5EF4-FFF2-40B4-BE49-F238E27FC236}">
                <a16:creationId xmlns:a16="http://schemas.microsoft.com/office/drawing/2014/main" id="{0824477D-6746-43DC-94B2-A55EB1DC8AB7}"/>
              </a:ext>
            </a:extLst>
          </p:cNvPr>
          <p:cNvGraphicFramePr>
            <a:graphicFrameLocks noGrp="1"/>
          </p:cNvGraphicFramePr>
          <p:nvPr>
            <p:extLst>
              <p:ext uri="{D42A27DB-BD31-4B8C-83A1-F6EECF244321}">
                <p14:modId xmlns:p14="http://schemas.microsoft.com/office/powerpoint/2010/main" val="3286884276"/>
              </p:ext>
            </p:extLst>
          </p:nvPr>
        </p:nvGraphicFramePr>
        <p:xfrm>
          <a:off x="184727" y="946574"/>
          <a:ext cx="11877965" cy="5798732"/>
        </p:xfrm>
        <a:graphic>
          <a:graphicData uri="http://schemas.openxmlformats.org/drawingml/2006/table">
            <a:tbl>
              <a:tblPr firstRow="1" bandRow="1">
                <a:tableStyleId>{BC89EF96-8CEA-46FF-86C4-4CE0E7609802}</a:tableStyleId>
              </a:tblPr>
              <a:tblGrid>
                <a:gridCol w="2368817">
                  <a:extLst>
                    <a:ext uri="{9D8B030D-6E8A-4147-A177-3AD203B41FA5}">
                      <a16:colId xmlns:a16="http://schemas.microsoft.com/office/drawing/2014/main" val="2956978894"/>
                    </a:ext>
                  </a:extLst>
                </a:gridCol>
                <a:gridCol w="2377287">
                  <a:extLst>
                    <a:ext uri="{9D8B030D-6E8A-4147-A177-3AD203B41FA5}">
                      <a16:colId xmlns:a16="http://schemas.microsoft.com/office/drawing/2014/main" val="1015431360"/>
                    </a:ext>
                  </a:extLst>
                </a:gridCol>
                <a:gridCol w="2377287">
                  <a:extLst>
                    <a:ext uri="{9D8B030D-6E8A-4147-A177-3AD203B41FA5}">
                      <a16:colId xmlns:a16="http://schemas.microsoft.com/office/drawing/2014/main" val="3293540257"/>
                    </a:ext>
                  </a:extLst>
                </a:gridCol>
                <a:gridCol w="2377287">
                  <a:extLst>
                    <a:ext uri="{9D8B030D-6E8A-4147-A177-3AD203B41FA5}">
                      <a16:colId xmlns:a16="http://schemas.microsoft.com/office/drawing/2014/main" val="3100637670"/>
                    </a:ext>
                  </a:extLst>
                </a:gridCol>
                <a:gridCol w="2377287">
                  <a:extLst>
                    <a:ext uri="{9D8B030D-6E8A-4147-A177-3AD203B41FA5}">
                      <a16:colId xmlns:a16="http://schemas.microsoft.com/office/drawing/2014/main" val="3253710718"/>
                    </a:ext>
                  </a:extLst>
                </a:gridCol>
              </a:tblGrid>
              <a:tr h="586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latin typeface="Constantia" panose="02030602050306030303" pitchFamily="18" charset="0"/>
                        </a:rPr>
                        <a:t>Kohderyhmä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latin typeface="Constantia" panose="02030602050306030303" pitchFamily="18" charset="0"/>
                        </a:rPr>
                        <a:t>Tärkein viesti ryhmälle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latin typeface="Constantia" panose="02030602050306030303" pitchFamily="18" charset="0"/>
                        </a:rPr>
                        <a:t>Viestintäkanava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latin typeface="Constantia" panose="02030602050306030303" pitchFamily="18" charset="0"/>
                        </a:rPr>
                        <a:t>Aikataulu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latin typeface="Constantia" panose="02030602050306030303" pitchFamily="18" charset="0"/>
                        </a:rPr>
                        <a:t>Vastuuhenkilö</a:t>
                      </a:r>
                    </a:p>
                  </a:txBody>
                  <a:tcPr/>
                </a:tc>
                <a:extLst>
                  <a:ext uri="{0D108BD9-81ED-4DB2-BD59-A6C34878D82A}">
                    <a16:rowId xmlns:a16="http://schemas.microsoft.com/office/drawing/2014/main" val="3237584136"/>
                  </a:ext>
                </a:extLst>
              </a:tr>
              <a:tr h="572655">
                <a:tc>
                  <a:txBody>
                    <a:bodyPr/>
                    <a:lstStyle/>
                    <a:p>
                      <a:r>
                        <a:rPr lang="fi-FI" sz="1200" dirty="0"/>
                        <a:t>Ohjausryhmä</a:t>
                      </a:r>
                    </a:p>
                  </a:txBody>
                  <a:tcPr/>
                </a:tc>
                <a:tc>
                  <a:txBody>
                    <a:bodyPr/>
                    <a:lstStyle/>
                    <a:p>
                      <a:r>
                        <a:rPr lang="fi-FI" sz="1200" dirty="0"/>
                        <a:t>Hankkeen eteneminen </a:t>
                      </a:r>
                    </a:p>
                  </a:txBody>
                  <a:tcPr/>
                </a:tc>
                <a:tc>
                  <a:txBody>
                    <a:bodyPr/>
                    <a:lstStyle/>
                    <a:p>
                      <a:r>
                        <a:rPr lang="fi-FI" sz="1200" dirty="0"/>
                        <a:t>Esityslista ja materiaali sähköpostitse, pääsy hankkeen </a:t>
                      </a:r>
                      <a:r>
                        <a:rPr lang="fi-FI" sz="1200" dirty="0" err="1"/>
                        <a:t>Teams</a:t>
                      </a:r>
                      <a:r>
                        <a:rPr lang="fi-FI" sz="1200" dirty="0"/>
                        <a:t>-alustalle</a:t>
                      </a:r>
                    </a:p>
                  </a:txBody>
                  <a:tcPr/>
                </a:tc>
                <a:tc>
                  <a:txBody>
                    <a:bodyPr/>
                    <a:lstStyle/>
                    <a:p>
                      <a:r>
                        <a:rPr lang="fi-FI" sz="1200" dirty="0"/>
                        <a:t>Kokoontuminen 2 kertaa vuodessa</a:t>
                      </a:r>
                    </a:p>
                  </a:txBody>
                  <a:tcPr/>
                </a:tc>
                <a:tc>
                  <a:txBody>
                    <a:bodyPr/>
                    <a:lstStyle/>
                    <a:p>
                      <a:r>
                        <a:rPr lang="fi-FI" sz="1200" dirty="0"/>
                        <a:t>Projektipäällikkö</a:t>
                      </a:r>
                      <a:r>
                        <a:rPr lang="fi-FI" sz="1200" baseline="0" dirty="0"/>
                        <a:t> Minna Huhtala</a:t>
                      </a:r>
                      <a:endParaRPr lang="fi-FI" sz="1200" dirty="0"/>
                    </a:p>
                  </a:txBody>
                  <a:tcPr/>
                </a:tc>
                <a:extLst>
                  <a:ext uri="{0D108BD9-81ED-4DB2-BD59-A6C34878D82A}">
                    <a16:rowId xmlns:a16="http://schemas.microsoft.com/office/drawing/2014/main" val="2961009602"/>
                  </a:ext>
                </a:extLst>
              </a:tr>
              <a:tr h="572654">
                <a:tc>
                  <a:txBody>
                    <a:bodyPr/>
                    <a:lstStyle/>
                    <a:p>
                      <a:r>
                        <a:rPr lang="fi-FI" sz="1200" dirty="0"/>
                        <a:t>Oppilaitosten edustajien hankeryhmä</a:t>
                      </a:r>
                    </a:p>
                  </a:txBody>
                  <a:tcPr/>
                </a:tc>
                <a:tc>
                  <a:txBody>
                    <a:bodyPr/>
                    <a:lstStyle/>
                    <a:p>
                      <a:r>
                        <a:rPr lang="fi-FI" sz="1200" dirty="0"/>
                        <a:t>Hankkeen</a:t>
                      </a:r>
                      <a:r>
                        <a:rPr lang="fi-FI" sz="1200" baseline="0" dirty="0"/>
                        <a:t> etenemisen ja työnjaon suunnittelu ja sopiminen</a:t>
                      </a:r>
                      <a:endParaRPr lang="fi-FI" sz="1200" dirty="0"/>
                    </a:p>
                  </a:txBody>
                  <a:tcPr/>
                </a:tc>
                <a:tc>
                  <a:txBody>
                    <a:bodyPr/>
                    <a:lstStyle/>
                    <a:p>
                      <a:r>
                        <a:rPr lang="fi-FI" sz="1200" dirty="0" err="1"/>
                        <a:t>Teams</a:t>
                      </a:r>
                      <a:r>
                        <a:rPr lang="fi-FI" sz="1200" dirty="0"/>
                        <a:t> – alusta, sähköposti</a:t>
                      </a:r>
                    </a:p>
                  </a:txBody>
                  <a:tcPr/>
                </a:tc>
                <a:tc>
                  <a:txBody>
                    <a:bodyPr/>
                    <a:lstStyle/>
                    <a:p>
                      <a:r>
                        <a:rPr lang="fi-FI" sz="1200" dirty="0"/>
                        <a:t>Koko</a:t>
                      </a:r>
                      <a:r>
                        <a:rPr lang="fi-FI" sz="1200" baseline="0" dirty="0"/>
                        <a:t> hankkeen ajan kuukausittainen tapaaminen, kesto vaihdellen 1-2 tuntia</a:t>
                      </a:r>
                      <a:endParaRPr lang="fi-FI" sz="1200" dirty="0"/>
                    </a:p>
                  </a:txBody>
                  <a:tcPr/>
                </a:tc>
                <a:tc>
                  <a:txBody>
                    <a:bodyPr/>
                    <a:lstStyle/>
                    <a:p>
                      <a:r>
                        <a:rPr lang="fi-FI" sz="1200" dirty="0"/>
                        <a:t>Projektipäällikkö Minna Huhtala ja Samkin projektisihteeri</a:t>
                      </a:r>
                      <a:r>
                        <a:rPr lang="fi-FI" sz="1200" baseline="0" dirty="0"/>
                        <a:t> Pirjo Tuomi</a:t>
                      </a:r>
                      <a:endParaRPr lang="fi-FI" sz="1200" dirty="0"/>
                    </a:p>
                  </a:txBody>
                  <a:tcPr/>
                </a:tc>
                <a:extLst>
                  <a:ext uri="{0D108BD9-81ED-4DB2-BD59-A6C34878D82A}">
                    <a16:rowId xmlns:a16="http://schemas.microsoft.com/office/drawing/2014/main" val="3466129124"/>
                  </a:ext>
                </a:extLst>
              </a:tr>
              <a:tr h="791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Satakunnan alueen hankeryhmä (oppilaitoksien ja kotihoidon hankkeen yhdyshenkilöt)</a:t>
                      </a:r>
                    </a:p>
                  </a:txBody>
                  <a:tcPr/>
                </a:tc>
                <a:tc>
                  <a:txBody>
                    <a:bodyPr/>
                    <a:lstStyle/>
                    <a:p>
                      <a:r>
                        <a:rPr lang="fi-FI" sz="1200" dirty="0"/>
                        <a:t>Toimenpiteiden</a:t>
                      </a:r>
                      <a:r>
                        <a:rPr lang="fi-FI" sz="1200" baseline="0" dirty="0"/>
                        <a:t> suunnittelu ja valmistelu</a:t>
                      </a:r>
                      <a:endParaRPr lang="fi-FI" sz="1200" dirty="0"/>
                    </a:p>
                  </a:txBody>
                  <a:tcPr/>
                </a:tc>
                <a:tc>
                  <a:txBody>
                    <a:bodyPr/>
                    <a:lstStyle/>
                    <a:p>
                      <a:r>
                        <a:rPr lang="fi-FI" sz="1200" dirty="0"/>
                        <a:t>Sähköposti</a:t>
                      </a:r>
                    </a:p>
                    <a:p>
                      <a:r>
                        <a:rPr lang="fi-FI" sz="1200" dirty="0" err="1"/>
                        <a:t>Teams</a:t>
                      </a:r>
                      <a:r>
                        <a:rPr lang="fi-FI" sz="1200" dirty="0"/>
                        <a:t>-kokoukset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1xkk hankkeen 1.vuonna (</a:t>
                      </a:r>
                      <a:r>
                        <a:rPr lang="fi-FI" sz="1200" dirty="0" err="1"/>
                        <a:t>pl</a:t>
                      </a:r>
                      <a:r>
                        <a:rPr lang="fi-FI" sz="1200" dirty="0"/>
                        <a:t> 6-7/20), sen jälkeen 4-10 x vuodessa ja tarpeen mukaan</a:t>
                      </a:r>
                    </a:p>
                    <a:p>
                      <a:endParaRPr lang="fi-FI" sz="1200" dirty="0"/>
                    </a:p>
                  </a:txBody>
                  <a:tcPr/>
                </a:tc>
                <a:tc>
                  <a:txBody>
                    <a:bodyPr/>
                    <a:lstStyle/>
                    <a:p>
                      <a:r>
                        <a:rPr lang="fi-FI" sz="1200" dirty="0"/>
                        <a:t>Minna Huhtala, Sari Teeri, Sinikka</a:t>
                      </a:r>
                      <a:r>
                        <a:rPr lang="fi-FI" sz="1200" baseline="0" dirty="0"/>
                        <a:t> Paukkunen, Päivi Kankaanranta, Pirjo Tuomi </a:t>
                      </a:r>
                      <a:r>
                        <a:rPr lang="fi-FI" sz="1200" baseline="0" dirty="0" err="1"/>
                        <a:t>pr.sihteeri</a:t>
                      </a:r>
                      <a:r>
                        <a:rPr lang="fi-FI" sz="1200" baseline="0" dirty="0"/>
                        <a:t>, Katriina Virtanen</a:t>
                      </a:r>
                      <a:endParaRPr lang="fi-FI" sz="1200" dirty="0"/>
                    </a:p>
                  </a:txBody>
                  <a:tcPr/>
                </a:tc>
                <a:extLst>
                  <a:ext uri="{0D108BD9-81ED-4DB2-BD59-A6C34878D82A}">
                    <a16:rowId xmlns:a16="http://schemas.microsoft.com/office/drawing/2014/main" val="317966683"/>
                  </a:ext>
                </a:extLst>
              </a:tr>
              <a:tr h="646546">
                <a:tc>
                  <a:txBody>
                    <a:bodyPr/>
                    <a:lstStyle/>
                    <a:p>
                      <a:r>
                        <a:rPr lang="fi-FI" sz="1200" dirty="0"/>
                        <a:t>Pirkanmaan alueen hankeryhmä (oppilaitoksien ja kotihoidon hankkeen yhdyshenkilöt)</a:t>
                      </a:r>
                    </a:p>
                  </a:txBody>
                  <a:tcPr/>
                </a:tc>
                <a:tc>
                  <a:txBody>
                    <a:bodyPr/>
                    <a:lstStyle/>
                    <a:p>
                      <a:r>
                        <a:rPr lang="fi-FI" sz="1200" dirty="0"/>
                        <a:t>Toimenpiteiden suunnittelu ja valmistelu</a:t>
                      </a:r>
                    </a:p>
                  </a:txBody>
                  <a:tcPr/>
                </a:tc>
                <a:tc>
                  <a:txBody>
                    <a:bodyPr/>
                    <a:lstStyle/>
                    <a:p>
                      <a:r>
                        <a:rPr lang="fi-FI" sz="1200" dirty="0"/>
                        <a:t>Sähköposti</a:t>
                      </a:r>
                    </a:p>
                    <a:p>
                      <a:r>
                        <a:rPr lang="fi-FI" sz="1200" dirty="0" err="1"/>
                        <a:t>Teams</a:t>
                      </a:r>
                      <a:r>
                        <a:rPr lang="fi-FI" sz="1200" dirty="0"/>
                        <a:t> -kokoukset</a:t>
                      </a:r>
                    </a:p>
                  </a:txBody>
                  <a:tcPr/>
                </a:tc>
                <a:tc>
                  <a:txBody>
                    <a:bodyPr/>
                    <a:lstStyle/>
                    <a:p>
                      <a:r>
                        <a:rPr lang="fi-FI" sz="1200" dirty="0"/>
                        <a:t>1xkk hankkeen 1.vuonna (</a:t>
                      </a:r>
                      <a:r>
                        <a:rPr lang="fi-FI" sz="1200" dirty="0" err="1"/>
                        <a:t>pl</a:t>
                      </a:r>
                      <a:r>
                        <a:rPr lang="fi-FI" sz="1200" dirty="0"/>
                        <a:t> 6-7/20), sen jälkeen 4-10 x vuodessa ja tarpeen mukaan</a:t>
                      </a:r>
                    </a:p>
                  </a:txBody>
                  <a:tcPr/>
                </a:tc>
                <a:tc>
                  <a:txBody>
                    <a:bodyPr/>
                    <a:lstStyle/>
                    <a:p>
                      <a:r>
                        <a:rPr lang="fi-FI" sz="1200" dirty="0"/>
                        <a:t>Katja Hautsalo /TAMK</a:t>
                      </a:r>
                    </a:p>
                    <a:p>
                      <a:r>
                        <a:rPr lang="fi-FI" sz="1200" dirty="0"/>
                        <a:t>Sara Asteljoki /</a:t>
                      </a:r>
                      <a:r>
                        <a:rPr lang="fi-FI" sz="1200" dirty="0" err="1"/>
                        <a:t>Sasky</a:t>
                      </a:r>
                      <a:endParaRPr lang="fi-FI" sz="1200" dirty="0"/>
                    </a:p>
                    <a:p>
                      <a:r>
                        <a:rPr lang="fi-FI" sz="1200" dirty="0"/>
                        <a:t>Kaija Koivula, Leila Pusa ja Niina Koskela</a:t>
                      </a:r>
                    </a:p>
                  </a:txBody>
                  <a:tcPr/>
                </a:tc>
                <a:extLst>
                  <a:ext uri="{0D108BD9-81ED-4DB2-BD59-A6C34878D82A}">
                    <a16:rowId xmlns:a16="http://schemas.microsoft.com/office/drawing/2014/main" val="1394534589"/>
                  </a:ext>
                </a:extLst>
              </a:tr>
              <a:tr h="527390">
                <a:tc>
                  <a:txBody>
                    <a:bodyPr/>
                    <a:lstStyle/>
                    <a:p>
                      <a:r>
                        <a:rPr lang="fi-FI" sz="1200" dirty="0"/>
                        <a:t>Hankkeessa toimivat kotihoidon työntekijät</a:t>
                      </a:r>
                    </a:p>
                  </a:txBody>
                  <a:tcPr/>
                </a:tc>
                <a:tc>
                  <a:txBody>
                    <a:bodyPr/>
                    <a:lstStyle/>
                    <a:p>
                      <a:r>
                        <a:rPr lang="fi-FI" sz="1200" dirty="0"/>
                        <a:t>Innostuminen ja sitoutuminen kotihoitotyön kehittämiseen</a:t>
                      </a:r>
                    </a:p>
                  </a:txBody>
                  <a:tcPr/>
                </a:tc>
                <a:tc>
                  <a:txBody>
                    <a:bodyPr/>
                    <a:lstStyle/>
                    <a:p>
                      <a:r>
                        <a:rPr lang="fi-FI" sz="1200" dirty="0"/>
                        <a:t>Moodle, www-sivut, uutiskirje</a:t>
                      </a:r>
                    </a:p>
                    <a:p>
                      <a:r>
                        <a:rPr lang="fi-FI" sz="1200" dirty="0"/>
                        <a:t>Sähköposti</a:t>
                      </a:r>
                    </a:p>
                    <a:p>
                      <a:r>
                        <a:rPr lang="fi-FI" sz="1200" dirty="0"/>
                        <a:t>Osallistuminen hankkeen toimintoihin</a:t>
                      </a:r>
                    </a:p>
                  </a:txBody>
                  <a:tcPr/>
                </a:tc>
                <a:tc>
                  <a:txBody>
                    <a:bodyPr/>
                    <a:lstStyle/>
                    <a:p>
                      <a:r>
                        <a:rPr lang="fi-FI" sz="1200" dirty="0"/>
                        <a:t>Hankkeen</a:t>
                      </a:r>
                      <a:r>
                        <a:rPr lang="fi-FI" sz="1200" baseline="0" dirty="0"/>
                        <a:t> toimenpiteiden mukaisesti</a:t>
                      </a:r>
                      <a:endParaRPr lang="fi-FI" sz="1200" dirty="0"/>
                    </a:p>
                  </a:txBody>
                  <a:tcPr/>
                </a:tc>
                <a:tc>
                  <a:txBody>
                    <a:bodyPr/>
                    <a:lstStyle/>
                    <a:p>
                      <a:r>
                        <a:rPr lang="fi-FI" sz="1200" dirty="0"/>
                        <a:t>Hankkeen oppilaitosten</a:t>
                      </a:r>
                      <a:r>
                        <a:rPr lang="fi-FI" sz="1200" baseline="0" dirty="0"/>
                        <a:t> ja kotihoidon vastuuhenkilöt, katso yhteystiedot yllä</a:t>
                      </a:r>
                      <a:endParaRPr lang="fi-FI" sz="1200" dirty="0"/>
                    </a:p>
                  </a:txBody>
                  <a:tcPr/>
                </a:tc>
                <a:extLst>
                  <a:ext uri="{0D108BD9-81ED-4DB2-BD59-A6C34878D82A}">
                    <a16:rowId xmlns:a16="http://schemas.microsoft.com/office/drawing/2014/main" val="374610987"/>
                  </a:ext>
                </a:extLst>
              </a:tr>
              <a:tr h="527390">
                <a:tc>
                  <a:txBody>
                    <a:bodyPr/>
                    <a:lstStyle/>
                    <a:p>
                      <a:r>
                        <a:rPr lang="fi-FI" sz="1200" dirty="0"/>
                        <a:t>Hankkeessa toimivat opiskelijat</a:t>
                      </a:r>
                    </a:p>
                  </a:txBody>
                  <a:tcPr/>
                </a:tc>
                <a:tc>
                  <a:txBody>
                    <a:bodyPr/>
                    <a:lstStyle/>
                    <a:p>
                      <a:r>
                        <a:rPr lang="fi-FI" sz="1200" baseline="0" dirty="0"/>
                        <a:t>Innostuminen ja sitoutuminen kotihoitotyöhön hankkeen toimenpiteillä</a:t>
                      </a:r>
                      <a:endParaRPr lang="fi-FI" sz="1200" dirty="0"/>
                    </a:p>
                  </a:txBody>
                  <a:tcPr/>
                </a:tc>
                <a:tc>
                  <a:txBody>
                    <a:bodyPr/>
                    <a:lstStyle/>
                    <a:p>
                      <a:r>
                        <a:rPr lang="fi-FI" sz="1200" dirty="0"/>
                        <a:t>Moodle, www-sivut, some, uutiskirje, sähköposti</a:t>
                      </a:r>
                    </a:p>
                    <a:p>
                      <a:r>
                        <a:rPr lang="fi-FI" sz="1200" dirty="0"/>
                        <a:t>Osallistuminen</a:t>
                      </a:r>
                      <a:r>
                        <a:rPr lang="fi-FI" sz="1200" baseline="0" dirty="0"/>
                        <a:t> hankkeen toimintoihin</a:t>
                      </a:r>
                      <a:endParaRPr lang="fi-FI" sz="1200" dirty="0"/>
                    </a:p>
                  </a:txBody>
                  <a:tcPr/>
                </a:tc>
                <a:tc>
                  <a:txBody>
                    <a:bodyPr/>
                    <a:lstStyle/>
                    <a:p>
                      <a:r>
                        <a:rPr lang="fi-FI" sz="1200" dirty="0"/>
                        <a:t>Hankkeen toimenpiteiden</a:t>
                      </a:r>
                      <a:r>
                        <a:rPr lang="fi-FI" sz="1200" baseline="0" dirty="0"/>
                        <a:t> mukaisesti</a:t>
                      </a:r>
                      <a:endParaRPr lang="fi-FI" sz="1200" dirty="0"/>
                    </a:p>
                  </a:txBody>
                  <a:tcPr/>
                </a:tc>
                <a:tc>
                  <a:txBody>
                    <a:bodyPr/>
                    <a:lstStyle/>
                    <a:p>
                      <a:r>
                        <a:rPr lang="fi-FI" sz="1200" dirty="0"/>
                        <a:t>Hankkeen oppilaitosten vastuuhenkilöt, katso</a:t>
                      </a:r>
                      <a:r>
                        <a:rPr lang="fi-FI" sz="1200" baseline="0" dirty="0"/>
                        <a:t> yhteystiedot yllä</a:t>
                      </a:r>
                      <a:endParaRPr lang="fi-FI" sz="1200" dirty="0"/>
                    </a:p>
                  </a:txBody>
                  <a:tcPr/>
                </a:tc>
                <a:extLst>
                  <a:ext uri="{0D108BD9-81ED-4DB2-BD59-A6C34878D82A}">
                    <a16:rowId xmlns:a16="http://schemas.microsoft.com/office/drawing/2014/main" val="427223668"/>
                  </a:ext>
                </a:extLst>
              </a:tr>
              <a:tr h="377446">
                <a:tc>
                  <a:txBody>
                    <a:bodyPr/>
                    <a:lstStyle/>
                    <a:p>
                      <a:r>
                        <a:rPr lang="fi-FI" sz="1200" dirty="0"/>
                        <a:t>Rahoittava viranomainen</a:t>
                      </a:r>
                    </a:p>
                  </a:txBody>
                  <a:tcPr/>
                </a:tc>
                <a:tc>
                  <a:txBody>
                    <a:bodyPr/>
                    <a:lstStyle/>
                    <a:p>
                      <a:r>
                        <a:rPr lang="fi-FI" sz="1200" dirty="0"/>
                        <a:t>Hankkeen eteneminen ja hankkeen kustannuksista raportointi</a:t>
                      </a:r>
                    </a:p>
                  </a:txBody>
                  <a:tcPr/>
                </a:tc>
                <a:tc>
                  <a:txBody>
                    <a:bodyPr/>
                    <a:lstStyle/>
                    <a:p>
                      <a:r>
                        <a:rPr lang="fi-FI" sz="1200" dirty="0"/>
                        <a:t>Sähköposti</a:t>
                      </a:r>
                    </a:p>
                    <a:p>
                      <a:r>
                        <a:rPr lang="fi-FI" sz="1200" dirty="0"/>
                        <a:t>Raportointi</a:t>
                      </a:r>
                      <a:r>
                        <a:rPr lang="fi-FI" sz="1200" baseline="0" dirty="0"/>
                        <a:t> ESR-järjestelmän mukaisesti, aloituspalaveri</a:t>
                      </a:r>
                      <a:endParaRPr lang="fi-FI" sz="1200" dirty="0"/>
                    </a:p>
                  </a:txBody>
                  <a:tcPr/>
                </a:tc>
                <a:tc>
                  <a:txBody>
                    <a:bodyPr/>
                    <a:lstStyle/>
                    <a:p>
                      <a:r>
                        <a:rPr lang="fi-FI" sz="1200" dirty="0"/>
                        <a:t>Koko hankkeen ajan</a:t>
                      </a:r>
                    </a:p>
                  </a:txBody>
                  <a:tcPr/>
                </a:tc>
                <a:tc>
                  <a:txBody>
                    <a:bodyPr/>
                    <a:lstStyle/>
                    <a:p>
                      <a:r>
                        <a:rPr lang="fi-FI" sz="1200" dirty="0"/>
                        <a:t>Projektipäällikkö</a:t>
                      </a:r>
                      <a:r>
                        <a:rPr lang="fi-FI" sz="1200" baseline="0" dirty="0"/>
                        <a:t> Minna Huhtala</a:t>
                      </a:r>
                    </a:p>
                    <a:p>
                      <a:r>
                        <a:rPr lang="fi-FI" sz="1200" baseline="0" dirty="0"/>
                        <a:t>Oppilaitosten (osatoteuttajien) omat vastuuhenkilöt</a:t>
                      </a:r>
                      <a:endParaRPr lang="fi-FI" sz="1200" dirty="0"/>
                    </a:p>
                  </a:txBody>
                  <a:tcPr/>
                </a:tc>
                <a:extLst>
                  <a:ext uri="{0D108BD9-81ED-4DB2-BD59-A6C34878D82A}">
                    <a16:rowId xmlns:a16="http://schemas.microsoft.com/office/drawing/2014/main" val="4077765679"/>
                  </a:ext>
                </a:extLst>
              </a:tr>
            </a:tbl>
          </a:graphicData>
        </a:graphic>
      </p:graphicFrame>
      <p:pic>
        <p:nvPicPr>
          <p:cNvPr id="7" name="Picture 7">
            <a:extLst>
              <a:ext uri="{FF2B5EF4-FFF2-40B4-BE49-F238E27FC236}">
                <a16:creationId xmlns:a16="http://schemas.microsoft.com/office/drawing/2014/main" id="{9CF99BEF-3D22-41BD-97C5-0BA283846BCE}"/>
              </a:ext>
            </a:extLst>
          </p:cNvPr>
          <p:cNvPicPr>
            <a:picLocks noChangeAspect="1"/>
          </p:cNvPicPr>
          <p:nvPr/>
        </p:nvPicPr>
        <p:blipFill>
          <a:blip r:embed="rId2"/>
          <a:stretch>
            <a:fillRect/>
          </a:stretch>
        </p:blipFill>
        <p:spPr>
          <a:xfrm>
            <a:off x="9390584" y="132819"/>
            <a:ext cx="2337724" cy="573619"/>
          </a:xfrm>
          <a:prstGeom prst="rect">
            <a:avLst/>
          </a:prstGeom>
        </p:spPr>
      </p:pic>
    </p:spTree>
    <p:extLst>
      <p:ext uri="{BB962C8B-B14F-4D97-AF65-F5344CB8AC3E}">
        <p14:creationId xmlns:p14="http://schemas.microsoft.com/office/powerpoint/2010/main" val="2109174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p:cNvSpPr txBox="1">
            <a:spLocks/>
          </p:cNvSpPr>
          <p:nvPr/>
        </p:nvSpPr>
        <p:spPr>
          <a:xfrm>
            <a:off x="2093539" y="-165749"/>
            <a:ext cx="8338686" cy="706438"/>
          </a:xfrm>
          <a:prstGeom prst="rect">
            <a:avLst/>
          </a:prstGeom>
        </p:spPr>
        <p:txBody>
          <a:bodyPr vert="horz" lIns="91440" tIns="45720" rIns="91440" bIns="45720" rtlCol="0" anchor="b">
            <a:no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2400" dirty="0">
                <a:latin typeface="Constantia" panose="02030602050306030303" pitchFamily="18" charset="0"/>
                <a:ea typeface="Tahoma" panose="020B0604030504040204" pitchFamily="34" charset="0"/>
                <a:cs typeface="Tahoma" panose="020B0604030504040204" pitchFamily="34" charset="0"/>
              </a:rPr>
              <a:t>13. Hankkeen ulkoinen  viestintä</a:t>
            </a:r>
          </a:p>
        </p:txBody>
      </p:sp>
      <p:graphicFrame>
        <p:nvGraphicFramePr>
          <p:cNvPr id="2" name="Table 3">
            <a:extLst>
              <a:ext uri="{FF2B5EF4-FFF2-40B4-BE49-F238E27FC236}">
                <a16:creationId xmlns:a16="http://schemas.microsoft.com/office/drawing/2014/main" id="{0824477D-6746-43DC-94B2-A55EB1DC8AB7}"/>
              </a:ext>
            </a:extLst>
          </p:cNvPr>
          <p:cNvGraphicFramePr>
            <a:graphicFrameLocks noGrp="1"/>
          </p:cNvGraphicFramePr>
          <p:nvPr>
            <p:extLst>
              <p:ext uri="{D42A27DB-BD31-4B8C-83A1-F6EECF244321}">
                <p14:modId xmlns:p14="http://schemas.microsoft.com/office/powerpoint/2010/main" val="1281559597"/>
              </p:ext>
            </p:extLst>
          </p:nvPr>
        </p:nvGraphicFramePr>
        <p:xfrm>
          <a:off x="230907" y="577129"/>
          <a:ext cx="11757892" cy="5760720"/>
        </p:xfrm>
        <a:graphic>
          <a:graphicData uri="http://schemas.openxmlformats.org/drawingml/2006/table">
            <a:tbl>
              <a:tblPr firstRow="1" bandRow="1">
                <a:tableStyleId>{BC89EF96-8CEA-46FF-86C4-4CE0E7609802}</a:tableStyleId>
              </a:tblPr>
              <a:tblGrid>
                <a:gridCol w="2344872">
                  <a:extLst>
                    <a:ext uri="{9D8B030D-6E8A-4147-A177-3AD203B41FA5}">
                      <a16:colId xmlns:a16="http://schemas.microsoft.com/office/drawing/2014/main" val="2956978894"/>
                    </a:ext>
                  </a:extLst>
                </a:gridCol>
                <a:gridCol w="2353255">
                  <a:extLst>
                    <a:ext uri="{9D8B030D-6E8A-4147-A177-3AD203B41FA5}">
                      <a16:colId xmlns:a16="http://schemas.microsoft.com/office/drawing/2014/main" val="1015431360"/>
                    </a:ext>
                  </a:extLst>
                </a:gridCol>
                <a:gridCol w="2353255">
                  <a:extLst>
                    <a:ext uri="{9D8B030D-6E8A-4147-A177-3AD203B41FA5}">
                      <a16:colId xmlns:a16="http://schemas.microsoft.com/office/drawing/2014/main" val="3293540257"/>
                    </a:ext>
                  </a:extLst>
                </a:gridCol>
                <a:gridCol w="2353255">
                  <a:extLst>
                    <a:ext uri="{9D8B030D-6E8A-4147-A177-3AD203B41FA5}">
                      <a16:colId xmlns:a16="http://schemas.microsoft.com/office/drawing/2014/main" val="3100637670"/>
                    </a:ext>
                  </a:extLst>
                </a:gridCol>
                <a:gridCol w="2353255">
                  <a:extLst>
                    <a:ext uri="{9D8B030D-6E8A-4147-A177-3AD203B41FA5}">
                      <a16:colId xmlns:a16="http://schemas.microsoft.com/office/drawing/2014/main" val="325371071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latin typeface="Constantia" panose="02030602050306030303" pitchFamily="18" charset="0"/>
                        </a:rPr>
                        <a:t>Kohderyhmä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latin typeface="Constantia" panose="02030602050306030303" pitchFamily="18" charset="0"/>
                        </a:rPr>
                        <a:t>Tärkein viesti ryhmälle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latin typeface="Constantia" panose="02030602050306030303" pitchFamily="18" charset="0"/>
                        </a:rPr>
                        <a:t>Viestintäkanava</a:t>
                      </a:r>
                      <a:endParaRPr lang="fi-FI" sz="1800" b="1" dirty="0">
                        <a:solidFill>
                          <a:srgbClr val="FF0000"/>
                        </a:solidFill>
                        <a:latin typeface="Constantia" panose="020306020503060303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latin typeface="Constantia" panose="02030602050306030303" pitchFamily="18" charset="0"/>
                        </a:rPr>
                        <a:t>Aikataulu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latin typeface="Constantia" panose="02030602050306030303" pitchFamily="18" charset="0"/>
                        </a:rPr>
                        <a:t>Vastuuhenkilö</a:t>
                      </a:r>
                    </a:p>
                  </a:txBody>
                  <a:tcPr/>
                </a:tc>
                <a:extLst>
                  <a:ext uri="{0D108BD9-81ED-4DB2-BD59-A6C34878D82A}">
                    <a16:rowId xmlns:a16="http://schemas.microsoft.com/office/drawing/2014/main" val="3237584136"/>
                  </a:ext>
                </a:extLst>
              </a:tr>
              <a:tr h="370840">
                <a:tc>
                  <a:txBody>
                    <a:bodyPr/>
                    <a:lstStyle/>
                    <a:p>
                      <a:r>
                        <a:rPr lang="fi-FI" sz="1200" dirty="0"/>
                        <a:t>Kotihoidon asiakkaat ja heidän läheisensä</a:t>
                      </a:r>
                    </a:p>
                  </a:txBody>
                  <a:tcPr/>
                </a:tc>
                <a:tc>
                  <a:txBody>
                    <a:bodyPr/>
                    <a:lstStyle/>
                    <a:p>
                      <a:r>
                        <a:rPr lang="fi-FI" sz="1200" dirty="0"/>
                        <a:t>Tieto</a:t>
                      </a:r>
                      <a:r>
                        <a:rPr lang="fi-FI" sz="1200" baseline="0" dirty="0"/>
                        <a:t> </a:t>
                      </a:r>
                      <a:r>
                        <a:rPr lang="fi-FI" sz="1200" dirty="0"/>
                        <a:t>kotihoitotyön käytänteiden kehittämisestä</a:t>
                      </a:r>
                    </a:p>
                  </a:txBody>
                  <a:tcPr/>
                </a:tc>
                <a:tc>
                  <a:txBody>
                    <a:bodyPr/>
                    <a:lstStyle/>
                    <a:p>
                      <a:r>
                        <a:rPr lang="fi-FI" sz="1200" dirty="0"/>
                        <a:t>Kasvokkainen vuorovaikutus, hankkeen kotisivut, some, blogi</a:t>
                      </a:r>
                    </a:p>
                  </a:txBody>
                  <a:tcPr/>
                </a:tc>
                <a:tc>
                  <a:txBody>
                    <a:bodyPr/>
                    <a:lstStyle/>
                    <a:p>
                      <a:r>
                        <a:rPr lang="fi-FI" sz="1200" dirty="0"/>
                        <a:t>Koko hankkeen ajan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Hankkeen </a:t>
                      </a:r>
                      <a:r>
                        <a:rPr lang="fi-FI" sz="1200" baseline="0" dirty="0"/>
                        <a:t>kotihoidon vastuuhenkilöt ja tiimien työntekijät</a:t>
                      </a:r>
                      <a:endParaRPr lang="fi-FI" sz="1200" dirty="0"/>
                    </a:p>
                  </a:txBody>
                  <a:tcPr/>
                </a:tc>
                <a:extLst>
                  <a:ext uri="{0D108BD9-81ED-4DB2-BD59-A6C34878D82A}">
                    <a16:rowId xmlns:a16="http://schemas.microsoft.com/office/drawing/2014/main" val="3238153346"/>
                  </a:ext>
                </a:extLst>
              </a:tr>
              <a:tr h="370840">
                <a:tc>
                  <a:txBody>
                    <a:bodyPr/>
                    <a:lstStyle/>
                    <a:p>
                      <a:r>
                        <a:rPr lang="fi-FI" sz="1200" dirty="0"/>
                        <a:t>Kotihoidon työyhteisöt ja organisaatiot</a:t>
                      </a:r>
                    </a:p>
                  </a:txBody>
                  <a:tcPr/>
                </a:tc>
                <a:tc>
                  <a:txBody>
                    <a:bodyPr/>
                    <a:lstStyle/>
                    <a:p>
                      <a:r>
                        <a:rPr lang="fi-FI" sz="1200" dirty="0"/>
                        <a:t>Hankkeen hyvien käytänteiden ja toimintamallien jakaminen ja levitys</a:t>
                      </a:r>
                    </a:p>
                  </a:txBody>
                  <a:tcPr/>
                </a:tc>
                <a:tc>
                  <a:txBody>
                    <a:bodyPr/>
                    <a:lstStyle/>
                    <a:p>
                      <a:r>
                        <a:rPr lang="fi-FI" sz="1200" dirty="0"/>
                        <a:t>www-kotisivut,</a:t>
                      </a:r>
                      <a:r>
                        <a:rPr lang="fi-FI" sz="1200" baseline="0" dirty="0"/>
                        <a:t> blogi, erilaiset ammatilliset tapahtumat, konferenssit ja lehdet, some</a:t>
                      </a:r>
                      <a:endParaRPr lang="fi-FI" sz="1200" dirty="0"/>
                    </a:p>
                  </a:txBody>
                  <a:tcPr/>
                </a:tc>
                <a:tc>
                  <a:txBody>
                    <a:bodyPr/>
                    <a:lstStyle/>
                    <a:p>
                      <a:r>
                        <a:rPr lang="fi-FI" sz="1200" dirty="0"/>
                        <a:t>Vuodesta 2021 hankkeen</a:t>
                      </a:r>
                      <a:r>
                        <a:rPr lang="fi-FI" sz="1200" baseline="0" dirty="0"/>
                        <a:t> loppuun 2023</a:t>
                      </a:r>
                      <a:endParaRPr lang="fi-FI" sz="1200" dirty="0"/>
                    </a:p>
                  </a:txBody>
                  <a:tcPr/>
                </a:tc>
                <a:tc>
                  <a:txBody>
                    <a:bodyPr/>
                    <a:lstStyle/>
                    <a:p>
                      <a:r>
                        <a:rPr lang="fi-FI" sz="1200" dirty="0"/>
                        <a:t>Oppilaitoksittain</a:t>
                      </a:r>
                      <a:r>
                        <a:rPr lang="fi-FI" sz="1200" baseline="0" dirty="0"/>
                        <a:t> hankkeessa toimivat ja kotihoidon edustajat</a:t>
                      </a:r>
                      <a:endParaRPr lang="fi-FI" sz="1200" dirty="0"/>
                    </a:p>
                  </a:txBody>
                  <a:tcPr/>
                </a:tc>
                <a:extLst>
                  <a:ext uri="{0D108BD9-81ED-4DB2-BD59-A6C34878D82A}">
                    <a16:rowId xmlns:a16="http://schemas.microsoft.com/office/drawing/2014/main" val="317966683"/>
                  </a:ext>
                </a:extLst>
              </a:tr>
              <a:tr h="370840">
                <a:tc>
                  <a:txBody>
                    <a:bodyPr/>
                    <a:lstStyle/>
                    <a:p>
                      <a:r>
                        <a:rPr lang="fi-FI" sz="1200" dirty="0"/>
                        <a:t>Oppilaitosten opiskelijat ja henkilökunta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Hankkeen hyvien käytänteiden ja toimintamallien jakaminen ja levitys</a:t>
                      </a:r>
                    </a:p>
                  </a:txBody>
                  <a:tcPr/>
                </a:tc>
                <a:tc>
                  <a:txBody>
                    <a:bodyPr/>
                    <a:lstStyle/>
                    <a:p>
                      <a:r>
                        <a:rPr lang="fi-FI" sz="1200" dirty="0"/>
                        <a:t>Oppilaitoksittain Intran tms. hyödyntäminen oppilaitosten käytänteiden</a:t>
                      </a:r>
                      <a:r>
                        <a:rPr lang="fi-FI" sz="1200" baseline="0" dirty="0"/>
                        <a:t> mukaan, some, blogi</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Vuodesta 2021 hankkeen</a:t>
                      </a:r>
                      <a:r>
                        <a:rPr lang="fi-FI" sz="1200" baseline="0" dirty="0"/>
                        <a:t> loppuun 2023</a:t>
                      </a:r>
                      <a:endParaRPr lang="fi-FI" sz="1200" dirty="0"/>
                    </a:p>
                    <a:p>
                      <a:endParaRPr lang="fi-FI" sz="1200" dirty="0"/>
                    </a:p>
                  </a:txBody>
                  <a:tcPr/>
                </a:tc>
                <a:tc>
                  <a:txBody>
                    <a:bodyPr/>
                    <a:lstStyle/>
                    <a:p>
                      <a:r>
                        <a:rPr lang="fi-FI" sz="1200" dirty="0"/>
                        <a:t>Oppilaitoksittain</a:t>
                      </a:r>
                      <a:r>
                        <a:rPr lang="fi-FI" sz="1200" baseline="0" dirty="0"/>
                        <a:t> hankkeessa toimivat </a:t>
                      </a:r>
                      <a:endParaRPr lang="fi-FI" sz="1200" dirty="0"/>
                    </a:p>
                  </a:txBody>
                  <a:tcPr/>
                </a:tc>
                <a:extLst>
                  <a:ext uri="{0D108BD9-81ED-4DB2-BD59-A6C34878D82A}">
                    <a16:rowId xmlns:a16="http://schemas.microsoft.com/office/drawing/2014/main" val="4136705753"/>
                  </a:ext>
                </a:extLst>
              </a:tr>
              <a:tr h="370840">
                <a:tc>
                  <a:txBody>
                    <a:bodyPr/>
                    <a:lstStyle/>
                    <a:p>
                      <a:r>
                        <a:rPr lang="fi-FI" sz="1200" dirty="0"/>
                        <a:t>Oppilaitosten hanketyötä seuraavat tahot</a:t>
                      </a:r>
                    </a:p>
                  </a:txBody>
                  <a:tcPr/>
                </a:tc>
                <a:tc>
                  <a:txBody>
                    <a:bodyPr/>
                    <a:lstStyle/>
                    <a:p>
                      <a:r>
                        <a:rPr lang="fi-FI" sz="1200" dirty="0"/>
                        <a:t>Hankkeen etenemisestä tiedottaminen </a:t>
                      </a:r>
                    </a:p>
                  </a:txBody>
                  <a:tcPr/>
                </a:tc>
                <a:tc>
                  <a:txBody>
                    <a:bodyPr/>
                    <a:lstStyle/>
                    <a:p>
                      <a:r>
                        <a:rPr lang="fi-FI" sz="1200" dirty="0"/>
                        <a:t>Oppilaitoksen käytänteiden mukaan, some, blogi</a:t>
                      </a:r>
                    </a:p>
                  </a:txBody>
                  <a:tcPr/>
                </a:tc>
                <a:tc>
                  <a:txBody>
                    <a:bodyPr/>
                    <a:lstStyle/>
                    <a:p>
                      <a:r>
                        <a:rPr lang="fi-FI" sz="1200" dirty="0"/>
                        <a:t>Oppilaitoksen käytänteiden mukaan</a:t>
                      </a:r>
                    </a:p>
                  </a:txBody>
                  <a:tcPr/>
                </a:tc>
                <a:tc>
                  <a:txBody>
                    <a:bodyPr/>
                    <a:lstStyle/>
                    <a:p>
                      <a:r>
                        <a:rPr lang="fi-FI" sz="1200" dirty="0"/>
                        <a:t>Oppilaitoksittain hankkeen vastuuhenkilö</a:t>
                      </a:r>
                    </a:p>
                  </a:txBody>
                  <a:tcPr/>
                </a:tc>
                <a:extLst>
                  <a:ext uri="{0D108BD9-81ED-4DB2-BD59-A6C34878D82A}">
                    <a16:rowId xmlns:a16="http://schemas.microsoft.com/office/drawing/2014/main" val="1394534589"/>
                  </a:ext>
                </a:extLst>
              </a:tr>
              <a:tr h="370840">
                <a:tc>
                  <a:txBody>
                    <a:bodyPr/>
                    <a:lstStyle/>
                    <a:p>
                      <a:r>
                        <a:rPr lang="fi-FI" sz="1200" dirty="0"/>
                        <a:t>Asiantuntijat</a:t>
                      </a:r>
                    </a:p>
                  </a:txBody>
                  <a:tcPr/>
                </a:tc>
                <a:tc>
                  <a:txBody>
                    <a:bodyPr/>
                    <a:lstStyle/>
                    <a:p>
                      <a:r>
                        <a:rPr lang="fi-FI" sz="1200" dirty="0"/>
                        <a:t>Kotihoidon yhdessä kehittäminen ja eri toimijoiden </a:t>
                      </a:r>
                      <a:r>
                        <a:rPr lang="fi-FI" sz="1200" baseline="0" dirty="0"/>
                        <a:t> kehittämistyön tuloksien levittäminen</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www-kotisivut, blogi,</a:t>
                      </a:r>
                      <a:r>
                        <a:rPr lang="fi-FI" sz="1200" baseline="0" dirty="0"/>
                        <a:t> erilaiset ammatilliset tapahtumat, konferenssit ja lehdet, some</a:t>
                      </a:r>
                      <a:endParaRPr lang="fi-FI" sz="1200" dirty="0"/>
                    </a:p>
                  </a:txBody>
                  <a:tcPr/>
                </a:tc>
                <a:tc>
                  <a:txBody>
                    <a:bodyPr/>
                    <a:lstStyle/>
                    <a:p>
                      <a:r>
                        <a:rPr lang="fi-FI" sz="1200" dirty="0"/>
                        <a:t>Vuodesta</a:t>
                      </a:r>
                      <a:r>
                        <a:rPr lang="fi-FI" sz="1200" baseline="0" dirty="0"/>
                        <a:t> 2021 hankkeen loppuun 2023</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Oppilaitoksittain</a:t>
                      </a:r>
                      <a:r>
                        <a:rPr lang="fi-FI" sz="1200" baseline="0" dirty="0"/>
                        <a:t> hankkeessa toimivat ja kotihoidon edustajat</a:t>
                      </a:r>
                      <a:endParaRPr lang="fi-FI" sz="1200" dirty="0"/>
                    </a:p>
                    <a:p>
                      <a:endParaRPr lang="fi-FI" sz="1200" dirty="0"/>
                    </a:p>
                  </a:txBody>
                  <a:tcPr/>
                </a:tc>
                <a:extLst>
                  <a:ext uri="{0D108BD9-81ED-4DB2-BD59-A6C34878D82A}">
                    <a16:rowId xmlns:a16="http://schemas.microsoft.com/office/drawing/2014/main" val="1872683738"/>
                  </a:ext>
                </a:extLst>
              </a:tr>
              <a:tr h="370840">
                <a:tc>
                  <a:txBody>
                    <a:bodyPr/>
                    <a:lstStyle/>
                    <a:p>
                      <a:r>
                        <a:rPr lang="fi-FI" sz="1200" dirty="0"/>
                        <a:t>Muut aihealueeseen liittyvät, käynnissä olevat hankkeet</a:t>
                      </a:r>
                    </a:p>
                  </a:txBody>
                  <a:tcPr/>
                </a:tc>
                <a:tc>
                  <a:txBody>
                    <a:bodyPr/>
                    <a:lstStyle/>
                    <a:p>
                      <a:r>
                        <a:rPr lang="fi-FI" sz="1200" dirty="0"/>
                        <a:t>Avoin ja aktiivinen</a:t>
                      </a:r>
                      <a:r>
                        <a:rPr lang="fi-FI" sz="1200" baseline="0" dirty="0"/>
                        <a:t> yhteistyö aihealueeseen liittyvien hankkeiden kanssa</a:t>
                      </a:r>
                      <a:endParaRPr lang="fi-FI" sz="1200" dirty="0"/>
                    </a:p>
                  </a:txBody>
                  <a:tcPr/>
                </a:tc>
                <a:tc>
                  <a:txBody>
                    <a:bodyPr/>
                    <a:lstStyle/>
                    <a:p>
                      <a:r>
                        <a:rPr lang="fi-FI" sz="1200" dirty="0"/>
                        <a:t>Sähköposti, www-sivut, blogi,</a:t>
                      </a:r>
                      <a:r>
                        <a:rPr lang="fi-FI" sz="1200" baseline="0" dirty="0"/>
                        <a:t> ohjausryhmäjäsenyys, some</a:t>
                      </a:r>
                      <a:endParaRPr lang="fi-FI" sz="1200" dirty="0"/>
                    </a:p>
                  </a:txBody>
                  <a:tcPr/>
                </a:tc>
                <a:tc>
                  <a:txBody>
                    <a:bodyPr/>
                    <a:lstStyle/>
                    <a:p>
                      <a:r>
                        <a:rPr lang="fi-FI" sz="1200" dirty="0"/>
                        <a:t>Koko hankkeen ajan</a:t>
                      </a:r>
                    </a:p>
                  </a:txBody>
                  <a:tcPr/>
                </a:tc>
                <a:tc>
                  <a:txBody>
                    <a:bodyPr/>
                    <a:lstStyle/>
                    <a:p>
                      <a:r>
                        <a:rPr lang="fi-FI" sz="1200" dirty="0"/>
                        <a:t>Oppilaitoksittain hankkeen vastuuhenkilöt</a:t>
                      </a:r>
                    </a:p>
                  </a:txBody>
                  <a:tcPr/>
                </a:tc>
                <a:extLst>
                  <a:ext uri="{0D108BD9-81ED-4DB2-BD59-A6C34878D82A}">
                    <a16:rowId xmlns:a16="http://schemas.microsoft.com/office/drawing/2014/main" val="374610987"/>
                  </a:ext>
                </a:extLst>
              </a:tr>
              <a:tr h="370840">
                <a:tc>
                  <a:txBody>
                    <a:bodyPr/>
                    <a:lstStyle/>
                    <a:p>
                      <a:r>
                        <a:rPr lang="fi-FI" sz="1200" dirty="0"/>
                        <a:t>Päättäjät ja kuntakenttä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Tieto</a:t>
                      </a:r>
                      <a:r>
                        <a:rPr lang="fi-FI" sz="1200" baseline="0" dirty="0"/>
                        <a:t> </a:t>
                      </a:r>
                      <a:r>
                        <a:rPr lang="fi-FI" sz="1200" dirty="0"/>
                        <a:t>kotihoitotyön tilanteesta ja toimintakäytänteiden kehittämisestä</a:t>
                      </a:r>
                      <a:endParaRPr lang="fi-FI" sz="1200" dirty="0">
                        <a:solidFill>
                          <a:schemeClr val="tx1"/>
                        </a:solidFill>
                      </a:endParaRPr>
                    </a:p>
                  </a:txBody>
                  <a:tcPr/>
                </a:tc>
                <a:tc>
                  <a:txBody>
                    <a:bodyPr/>
                    <a:lstStyle/>
                    <a:p>
                      <a:r>
                        <a:rPr lang="fi-FI" sz="1200" dirty="0"/>
                        <a:t>www-sivut, blogi, paikallislehdet, muu media, uutiskirje, kasvokkainen vuorovaikutus, some</a:t>
                      </a:r>
                    </a:p>
                  </a:txBody>
                  <a:tcPr/>
                </a:tc>
                <a:tc>
                  <a:txBody>
                    <a:bodyPr/>
                    <a:lstStyle/>
                    <a:p>
                      <a:r>
                        <a:rPr lang="fi-FI" sz="1200" dirty="0"/>
                        <a:t>Vuodesta</a:t>
                      </a:r>
                      <a:r>
                        <a:rPr lang="fi-FI" sz="1200" baseline="0" dirty="0"/>
                        <a:t> 2021 hankkeen loppuun 2023</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Oppilaitoksittain</a:t>
                      </a:r>
                      <a:r>
                        <a:rPr lang="fi-FI" sz="1200" baseline="0" dirty="0"/>
                        <a:t> hankkeessa toimivat ja kotihoidon esimiehet ja johtajat</a:t>
                      </a:r>
                      <a:endParaRPr lang="fi-FI" sz="1200" dirty="0"/>
                    </a:p>
                  </a:txBody>
                  <a:tcPr/>
                </a:tc>
                <a:extLst>
                  <a:ext uri="{0D108BD9-81ED-4DB2-BD59-A6C34878D82A}">
                    <a16:rowId xmlns:a16="http://schemas.microsoft.com/office/drawing/2014/main" val="427223668"/>
                  </a:ext>
                </a:extLst>
              </a:tr>
              <a:tr h="370840">
                <a:tc>
                  <a:txBody>
                    <a:bodyPr/>
                    <a:lstStyle/>
                    <a:p>
                      <a:r>
                        <a:rPr lang="fi-FI" sz="1200" dirty="0"/>
                        <a:t>Suuri yleisö</a:t>
                      </a:r>
                    </a:p>
                  </a:txBody>
                  <a:tcPr/>
                </a:tc>
                <a:tc>
                  <a:txBody>
                    <a:bodyPr/>
                    <a:lstStyle/>
                    <a:p>
                      <a:r>
                        <a:rPr lang="fi-FI" sz="1200" dirty="0"/>
                        <a:t>Kotihoitotyön merkitys osana iäkkäiden</a:t>
                      </a:r>
                      <a:r>
                        <a:rPr lang="fi-FI" sz="1200" baseline="0" dirty="0"/>
                        <a:t> palveluita ja työn kehittämisen mahdollisuudet</a:t>
                      </a:r>
                      <a:endParaRPr lang="fi-FI"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www-sivut, blogi, paikallislehdet, muu media,</a:t>
                      </a:r>
                      <a:r>
                        <a:rPr lang="fi-FI" sz="1200" baseline="0" dirty="0"/>
                        <a:t> kasvokkainen vuorovaikutus, some</a:t>
                      </a:r>
                      <a:endParaRPr lang="fi-FI" sz="1200" dirty="0"/>
                    </a:p>
                    <a:p>
                      <a:endParaRPr lang="fi-FI" sz="1200" dirty="0"/>
                    </a:p>
                  </a:txBody>
                  <a:tcPr/>
                </a:tc>
                <a:tc>
                  <a:txBody>
                    <a:bodyPr/>
                    <a:lstStyle/>
                    <a:p>
                      <a:r>
                        <a:rPr lang="fi-FI" sz="1200" dirty="0"/>
                        <a:t>Vuodesta</a:t>
                      </a:r>
                      <a:r>
                        <a:rPr lang="fi-FI" sz="1200" baseline="0" dirty="0"/>
                        <a:t> 2020 hankkeen loppuun 2023</a:t>
                      </a:r>
                      <a:endParaRPr lang="fi-FI" sz="1200" dirty="0"/>
                    </a:p>
                  </a:txBody>
                  <a:tcPr/>
                </a:tc>
                <a:tc>
                  <a:txBody>
                    <a:bodyPr/>
                    <a:lstStyle/>
                    <a:p>
                      <a:r>
                        <a:rPr lang="fi-FI" sz="1200" dirty="0"/>
                        <a:t>Oppilaitoksittain</a:t>
                      </a:r>
                      <a:r>
                        <a:rPr lang="fi-FI" sz="1200" baseline="0" dirty="0"/>
                        <a:t> hankkeessa toimivat ja kotihoidon esimiehet ja johtajat sekä työntekijöitä</a:t>
                      </a:r>
                      <a:endParaRPr lang="fi-FI" sz="1200" dirty="0"/>
                    </a:p>
                  </a:txBody>
                  <a:tcPr/>
                </a:tc>
                <a:extLst>
                  <a:ext uri="{0D108BD9-81ED-4DB2-BD59-A6C34878D82A}">
                    <a16:rowId xmlns:a16="http://schemas.microsoft.com/office/drawing/2014/main" val="4077765679"/>
                  </a:ext>
                </a:extLst>
              </a:tr>
            </a:tbl>
          </a:graphicData>
        </a:graphic>
      </p:graphicFrame>
      <p:pic>
        <p:nvPicPr>
          <p:cNvPr id="4" name="Picture 7">
            <a:extLst>
              <a:ext uri="{FF2B5EF4-FFF2-40B4-BE49-F238E27FC236}">
                <a16:creationId xmlns:a16="http://schemas.microsoft.com/office/drawing/2014/main" id="{1E8DBF6C-8010-4471-95E3-CE0CED4E796D}"/>
              </a:ext>
            </a:extLst>
          </p:cNvPr>
          <p:cNvPicPr>
            <a:picLocks noChangeAspect="1"/>
          </p:cNvPicPr>
          <p:nvPr/>
        </p:nvPicPr>
        <p:blipFill>
          <a:blip r:embed="rId2"/>
          <a:stretch>
            <a:fillRect/>
          </a:stretch>
        </p:blipFill>
        <p:spPr>
          <a:xfrm>
            <a:off x="9748393" y="0"/>
            <a:ext cx="2051343" cy="503348"/>
          </a:xfrm>
          <a:prstGeom prst="rect">
            <a:avLst/>
          </a:prstGeom>
        </p:spPr>
      </p:pic>
    </p:spTree>
    <p:extLst>
      <p:ext uri="{BB962C8B-B14F-4D97-AF65-F5344CB8AC3E}">
        <p14:creationId xmlns:p14="http://schemas.microsoft.com/office/powerpoint/2010/main" val="1448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17">
            <a:extLst>
              <a:ext uri="{FF2B5EF4-FFF2-40B4-BE49-F238E27FC236}">
                <a16:creationId xmlns:a16="http://schemas.microsoft.com/office/drawing/2014/main" id="{2411CA0B-8E20-7C48-9074-8D57423981DC}"/>
              </a:ext>
            </a:extLst>
          </p:cNvPr>
          <p:cNvPicPr>
            <a:picLocks noChangeAspect="1"/>
          </p:cNvPicPr>
          <p:nvPr/>
        </p:nvPicPr>
        <p:blipFill>
          <a:blip r:embed="rId2">
            <a:extLst>
              <a:ext uri="{28A0092B-C50C-407E-A947-70E740481C1C}">
                <a14:useLocalDpi xmlns:a14="http://schemas.microsoft.com/office/drawing/2010/main" val="0"/>
              </a:ext>
            </a:extLst>
          </a:blip>
          <a:srcRect l="37908" r="37908"/>
          <a:stretch>
            <a:fillRect/>
          </a:stretch>
        </p:blipFill>
        <p:spPr>
          <a:xfrm>
            <a:off x="0" y="0"/>
            <a:ext cx="2211524" cy="6858000"/>
          </a:xfrm>
          <a:prstGeom prst="rect">
            <a:avLst/>
          </a:prstGeom>
          <a:solidFill>
            <a:schemeClr val="bg1">
              <a:lumMod val="95000"/>
            </a:schemeClr>
          </a:solidFill>
        </p:spPr>
      </p:pic>
      <p:sp>
        <p:nvSpPr>
          <p:cNvPr id="6" name="Otsikko 1"/>
          <p:cNvSpPr txBox="1">
            <a:spLocks/>
          </p:cNvSpPr>
          <p:nvPr/>
        </p:nvSpPr>
        <p:spPr>
          <a:xfrm>
            <a:off x="2338939" y="410093"/>
            <a:ext cx="8338686" cy="706438"/>
          </a:xfrm>
          <a:prstGeom prst="rect">
            <a:avLst/>
          </a:prstGeom>
        </p:spPr>
        <p:txBody>
          <a:bodyPr vert="horz" lIns="91440" tIns="45720" rIns="91440" bIns="45720" rtlCol="0" anchor="b">
            <a:no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3200" dirty="0">
                <a:latin typeface="Constantia" panose="02030602050306030303" pitchFamily="18" charset="0"/>
              </a:rPr>
              <a:t>14. Tunnistetut haasteet ja riskit  </a:t>
            </a:r>
            <a:endParaRPr lang="fi-FI" dirty="0">
              <a:latin typeface="Constantia" panose="02030602050306030303" pitchFamily="18" charset="0"/>
            </a:endParaRPr>
          </a:p>
        </p:txBody>
      </p:sp>
      <p:sp>
        <p:nvSpPr>
          <p:cNvPr id="7" name="Alaotsikko 5"/>
          <p:cNvSpPr>
            <a:spLocks noGrp="1"/>
          </p:cNvSpPr>
          <p:nvPr>
            <p:ph type="subTitle" idx="1"/>
          </p:nvPr>
        </p:nvSpPr>
        <p:spPr>
          <a:xfrm>
            <a:off x="2511510" y="1491916"/>
            <a:ext cx="9423397" cy="4976261"/>
          </a:xfrm>
          <a:solidFill>
            <a:srgbClr val="FFC000"/>
          </a:solidFill>
        </p:spPr>
        <p:txBody>
          <a:bodyPr>
            <a:noAutofit/>
          </a:bodyPr>
          <a:lstStyle/>
          <a:p>
            <a:pPr algn="l"/>
            <a:r>
              <a:rPr lang="fi-FI" sz="2400" b="1" dirty="0">
                <a:solidFill>
                  <a:schemeClr val="tx1"/>
                </a:solidFill>
              </a:rPr>
              <a:t>Hankehakemuksessa on todettu riskeiksi:</a:t>
            </a:r>
          </a:p>
          <a:p>
            <a:pPr marL="342900" indent="-342900">
              <a:buFont typeface="Arial" panose="020B0604020202020204" pitchFamily="34" charset="0"/>
              <a:buChar char="•"/>
            </a:pPr>
            <a:r>
              <a:rPr lang="fi-FI" sz="2400" dirty="0">
                <a:solidFill>
                  <a:schemeClr val="tx1"/>
                </a:solidFill>
              </a:rPr>
              <a:t>HR-riskit: kotihoidon ammattilaisia ei saada sitoutumaan hankkeeseen.</a:t>
            </a:r>
          </a:p>
          <a:p>
            <a:pPr marL="342900" indent="-342900">
              <a:buFont typeface="Arial" panose="020B0604020202020204" pitchFamily="34" charset="0"/>
              <a:buChar char="•"/>
            </a:pPr>
            <a:r>
              <a:rPr lang="fi-FI" sz="2400" dirty="0">
                <a:solidFill>
                  <a:schemeClr val="tx1"/>
                </a:solidFill>
              </a:rPr>
              <a:t>Johtamisen riskit: hankkeen avainhenkilöt vaihtuvat</a:t>
            </a:r>
          </a:p>
          <a:p>
            <a:pPr marL="342900" indent="-342900">
              <a:buFont typeface="Arial" panose="020B0604020202020204" pitchFamily="34" charset="0"/>
              <a:buChar char="•"/>
            </a:pPr>
            <a:r>
              <a:rPr lang="fi-FI" sz="2400" dirty="0">
                <a:solidFill>
                  <a:schemeClr val="tx1"/>
                </a:solidFill>
              </a:rPr>
              <a:t>Yhteistoimintariskit: osallistujaorganisaatiot eivät sitoudu yhteistyöhön.</a:t>
            </a:r>
          </a:p>
          <a:p>
            <a:pPr marL="342900" indent="-342900">
              <a:buFont typeface="Arial" panose="020B0604020202020204" pitchFamily="34" charset="0"/>
              <a:buChar char="•"/>
            </a:pPr>
            <a:r>
              <a:rPr lang="fi-FI" sz="2400" dirty="0">
                <a:solidFill>
                  <a:schemeClr val="tx1"/>
                </a:solidFill>
              </a:rPr>
              <a:t>Kehittämistyön riskit: kehittämisellä haitallinen vaikutus henkilöstöön.</a:t>
            </a:r>
          </a:p>
          <a:p>
            <a:pPr algn="l"/>
            <a:r>
              <a:rPr lang="fi-FI" sz="2400" dirty="0">
                <a:solidFill>
                  <a:schemeClr val="tx1"/>
                </a:solidFill>
                <a:sym typeface="Wingdings" panose="05000000000000000000" pitchFamily="2" charset="2"/>
              </a:rPr>
              <a:t> Riskit huomioidaan hankkeen toteutuksessa ja ennaltaehkäistään riskien toteutumista.</a:t>
            </a:r>
            <a:endParaRPr lang="fi-FI" sz="2400" dirty="0">
              <a:solidFill>
                <a:schemeClr val="tx1"/>
              </a:solidFill>
            </a:endParaRPr>
          </a:p>
        </p:txBody>
      </p:sp>
    </p:spTree>
    <p:extLst>
      <p:ext uri="{BB962C8B-B14F-4D97-AF65-F5344CB8AC3E}">
        <p14:creationId xmlns:p14="http://schemas.microsoft.com/office/powerpoint/2010/main" val="43425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17">
            <a:extLst>
              <a:ext uri="{FF2B5EF4-FFF2-40B4-BE49-F238E27FC236}">
                <a16:creationId xmlns:a16="http://schemas.microsoft.com/office/drawing/2014/main" id="{2411CA0B-8E20-7C48-9074-8D57423981DC}"/>
              </a:ext>
            </a:extLst>
          </p:cNvPr>
          <p:cNvPicPr>
            <a:picLocks noChangeAspect="1"/>
          </p:cNvPicPr>
          <p:nvPr/>
        </p:nvPicPr>
        <p:blipFill>
          <a:blip r:embed="rId2">
            <a:extLst>
              <a:ext uri="{28A0092B-C50C-407E-A947-70E740481C1C}">
                <a14:useLocalDpi xmlns:a14="http://schemas.microsoft.com/office/drawing/2010/main" val="0"/>
              </a:ext>
            </a:extLst>
          </a:blip>
          <a:srcRect l="37908" r="37908"/>
          <a:stretch>
            <a:fillRect/>
          </a:stretch>
        </p:blipFill>
        <p:spPr>
          <a:xfrm>
            <a:off x="0" y="0"/>
            <a:ext cx="2211524" cy="6858000"/>
          </a:xfrm>
          <a:prstGeom prst="rect">
            <a:avLst/>
          </a:prstGeom>
          <a:solidFill>
            <a:schemeClr val="bg1">
              <a:lumMod val="95000"/>
            </a:schemeClr>
          </a:solidFill>
        </p:spPr>
      </p:pic>
      <p:sp>
        <p:nvSpPr>
          <p:cNvPr id="6" name="Otsikko 1"/>
          <p:cNvSpPr txBox="1">
            <a:spLocks/>
          </p:cNvSpPr>
          <p:nvPr/>
        </p:nvSpPr>
        <p:spPr>
          <a:xfrm>
            <a:off x="2338939" y="410093"/>
            <a:ext cx="8338686" cy="706438"/>
          </a:xfrm>
          <a:prstGeom prst="rect">
            <a:avLst/>
          </a:prstGeom>
        </p:spPr>
        <p:txBody>
          <a:bodyPr vert="horz" lIns="91440" tIns="45720" rIns="91440" bIns="45720" rtlCol="0" anchor="b">
            <a:no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3200" dirty="0">
                <a:latin typeface="Constantia" panose="02030602050306030303" pitchFamily="18" charset="0"/>
              </a:rPr>
              <a:t>15. Seuranta ja raportointi</a:t>
            </a:r>
            <a:endParaRPr lang="fi-FI" dirty="0">
              <a:latin typeface="Constantia" panose="02030602050306030303" pitchFamily="18" charset="0"/>
            </a:endParaRPr>
          </a:p>
        </p:txBody>
      </p:sp>
      <p:sp>
        <p:nvSpPr>
          <p:cNvPr id="7" name="Alaotsikko 5"/>
          <p:cNvSpPr>
            <a:spLocks noGrp="1"/>
          </p:cNvSpPr>
          <p:nvPr>
            <p:ph type="subTitle" idx="1"/>
          </p:nvPr>
        </p:nvSpPr>
        <p:spPr>
          <a:xfrm>
            <a:off x="2511511" y="1491916"/>
            <a:ext cx="9144000" cy="4976261"/>
          </a:xfrm>
          <a:solidFill>
            <a:srgbClr val="FFC000"/>
          </a:solidFill>
        </p:spPr>
        <p:txBody>
          <a:bodyPr>
            <a:noAutofit/>
          </a:bodyPr>
          <a:lstStyle/>
          <a:p>
            <a:pPr algn="l"/>
            <a:r>
              <a:rPr lang="fi-FI" sz="2400" dirty="0">
                <a:solidFill>
                  <a:schemeClr val="tx1"/>
                </a:solidFill>
              </a:rPr>
              <a:t>Seuranta ja raportointi tehdään ESR-ohjelman mukaisesti ja myös viestinnän tilanne arvioidaan seurantaraportin tekemisen yhteydessä</a:t>
            </a:r>
          </a:p>
        </p:txBody>
      </p:sp>
    </p:spTree>
    <p:extLst>
      <p:ext uri="{BB962C8B-B14F-4D97-AF65-F5344CB8AC3E}">
        <p14:creationId xmlns:p14="http://schemas.microsoft.com/office/powerpoint/2010/main" val="245490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17">
            <a:extLst>
              <a:ext uri="{FF2B5EF4-FFF2-40B4-BE49-F238E27FC236}">
                <a16:creationId xmlns:a16="http://schemas.microsoft.com/office/drawing/2014/main" id="{2411CA0B-8E20-7C48-9074-8D57423981DC}"/>
              </a:ext>
            </a:extLst>
          </p:cNvPr>
          <p:cNvPicPr>
            <a:picLocks noChangeAspect="1"/>
          </p:cNvPicPr>
          <p:nvPr/>
        </p:nvPicPr>
        <p:blipFill>
          <a:blip r:embed="rId2">
            <a:extLst>
              <a:ext uri="{28A0092B-C50C-407E-A947-70E740481C1C}">
                <a14:useLocalDpi xmlns:a14="http://schemas.microsoft.com/office/drawing/2010/main" val="0"/>
              </a:ext>
            </a:extLst>
          </a:blip>
          <a:srcRect l="37908" r="37908"/>
          <a:stretch>
            <a:fillRect/>
          </a:stretch>
        </p:blipFill>
        <p:spPr>
          <a:xfrm>
            <a:off x="0" y="0"/>
            <a:ext cx="2211524" cy="6858000"/>
          </a:xfrm>
          <a:prstGeom prst="rect">
            <a:avLst/>
          </a:prstGeom>
          <a:solidFill>
            <a:schemeClr val="bg1">
              <a:lumMod val="95000"/>
            </a:schemeClr>
          </a:solidFill>
        </p:spPr>
      </p:pic>
      <p:sp>
        <p:nvSpPr>
          <p:cNvPr id="6" name="Otsikko 1"/>
          <p:cNvSpPr txBox="1">
            <a:spLocks/>
          </p:cNvSpPr>
          <p:nvPr/>
        </p:nvSpPr>
        <p:spPr>
          <a:xfrm>
            <a:off x="2480807" y="285300"/>
            <a:ext cx="9853061" cy="859688"/>
          </a:xfrm>
          <a:prstGeom prst="rect">
            <a:avLst/>
          </a:prstGeom>
        </p:spPr>
        <p:txBody>
          <a:bodyPr vert="horz" lIns="91440" tIns="45720" rIns="91440" bIns="45720" rtlCol="0" anchor="b">
            <a:norm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4800" dirty="0">
                <a:latin typeface="Constantia" panose="02030602050306030303" pitchFamily="18" charset="0"/>
              </a:rPr>
              <a:t>SISÄLTÖ</a:t>
            </a:r>
            <a:endParaRPr lang="fi-FI" sz="4800" dirty="0">
              <a:solidFill>
                <a:srgbClr val="FF0000"/>
              </a:solidFill>
              <a:highlight>
                <a:srgbClr val="FFFF00"/>
              </a:highlight>
              <a:latin typeface="Constantia" panose="02030602050306030303" pitchFamily="18" charset="0"/>
            </a:endParaRPr>
          </a:p>
        </p:txBody>
      </p:sp>
      <p:sp>
        <p:nvSpPr>
          <p:cNvPr id="7" name="Alaotsikko 5"/>
          <p:cNvSpPr>
            <a:spLocks noGrp="1"/>
          </p:cNvSpPr>
          <p:nvPr>
            <p:ph type="subTitle" idx="1"/>
          </p:nvPr>
        </p:nvSpPr>
        <p:spPr>
          <a:xfrm>
            <a:off x="2480807" y="1256307"/>
            <a:ext cx="9174704" cy="5467467"/>
          </a:xfrm>
          <a:solidFill>
            <a:srgbClr val="FFC000"/>
          </a:solidFill>
        </p:spPr>
        <p:txBody>
          <a:bodyPr>
            <a:noAutofit/>
          </a:bodyPr>
          <a:lstStyle/>
          <a:p>
            <a:pPr marL="457200" indent="-457200" algn="l">
              <a:buAutoNum type="arabicPeriod"/>
            </a:pPr>
            <a:r>
              <a:rPr lang="fi-FI" sz="1600" i="0" dirty="0">
                <a:solidFill>
                  <a:schemeClr val="tx1"/>
                </a:solidFill>
              </a:rPr>
              <a:t>Rahoittaja</a:t>
            </a:r>
          </a:p>
          <a:p>
            <a:pPr marL="457200" indent="-457200" algn="l">
              <a:buAutoNum type="arabicPeriod"/>
            </a:pPr>
            <a:r>
              <a:rPr lang="fi-FI" sz="1600" i="0" dirty="0">
                <a:solidFill>
                  <a:schemeClr val="tx1"/>
                </a:solidFill>
              </a:rPr>
              <a:t>Veto- ja pitovoimaa kotihoitoon -hanke tiivistetysti</a:t>
            </a:r>
          </a:p>
          <a:p>
            <a:pPr marL="457200" indent="-457200" algn="l">
              <a:buAutoNum type="arabicPeriod"/>
            </a:pPr>
            <a:r>
              <a:rPr lang="fi-FI" sz="1600" i="0" dirty="0">
                <a:solidFill>
                  <a:schemeClr val="tx1"/>
                </a:solidFill>
              </a:rPr>
              <a:t>Hankkeen missio</a:t>
            </a:r>
          </a:p>
          <a:p>
            <a:pPr marL="457200" indent="-457200" algn="l">
              <a:buAutoNum type="arabicPeriod"/>
            </a:pPr>
            <a:r>
              <a:rPr lang="fi-FI" sz="1600" i="0" dirty="0">
                <a:solidFill>
                  <a:schemeClr val="tx1"/>
                </a:solidFill>
              </a:rPr>
              <a:t>Hankkeen visio</a:t>
            </a:r>
          </a:p>
          <a:p>
            <a:pPr marL="457200" indent="-457200" algn="l">
              <a:buAutoNum type="arabicPeriod"/>
            </a:pPr>
            <a:r>
              <a:rPr lang="fi-FI" sz="1600" i="0" dirty="0">
                <a:solidFill>
                  <a:schemeClr val="tx1"/>
                </a:solidFill>
              </a:rPr>
              <a:t>Arvolupaus</a:t>
            </a:r>
          </a:p>
          <a:p>
            <a:pPr marL="457200" indent="-457200" algn="l">
              <a:buAutoNum type="arabicPeriod"/>
            </a:pPr>
            <a:r>
              <a:rPr lang="fi-FI" sz="1600" i="0" dirty="0">
                <a:solidFill>
                  <a:schemeClr val="tx1"/>
                </a:solidFill>
              </a:rPr>
              <a:t>Arvot</a:t>
            </a:r>
          </a:p>
          <a:p>
            <a:pPr marL="457200" indent="-457200">
              <a:buAutoNum type="arabicPeriod"/>
            </a:pPr>
            <a:r>
              <a:rPr lang="fi-FI" sz="1600" i="0" dirty="0">
                <a:solidFill>
                  <a:schemeClr val="tx1"/>
                </a:solidFill>
              </a:rPr>
              <a:t>Veto- ja pitovoimaa kotihoitoon, hankkeen kattavuus </a:t>
            </a:r>
          </a:p>
          <a:p>
            <a:pPr marL="457200" indent="-457200" algn="l">
              <a:buAutoNum type="arabicPeriod"/>
            </a:pPr>
            <a:r>
              <a:rPr lang="fi-FI" sz="1600" i="0" dirty="0">
                <a:solidFill>
                  <a:schemeClr val="tx1"/>
                </a:solidFill>
              </a:rPr>
              <a:t>Hankkeen osallistujat</a:t>
            </a:r>
            <a:endParaRPr lang="fi-FI" sz="1600" i="0" dirty="0">
              <a:solidFill>
                <a:schemeClr val="tx1"/>
              </a:solidFill>
              <a:highlight>
                <a:srgbClr val="FFFF00"/>
              </a:highlight>
            </a:endParaRPr>
          </a:p>
          <a:p>
            <a:pPr marL="457200" indent="-457200" algn="l">
              <a:buAutoNum type="arabicPeriod"/>
            </a:pPr>
            <a:r>
              <a:rPr lang="fi-FI" sz="1600" i="0" dirty="0">
                <a:solidFill>
                  <a:schemeClr val="tx1"/>
                </a:solidFill>
              </a:rPr>
              <a:t>Hankkeen tavoitteet </a:t>
            </a:r>
          </a:p>
          <a:p>
            <a:pPr marL="457200" indent="-457200" algn="l">
              <a:buAutoNum type="arabicPeriod"/>
            </a:pPr>
            <a:r>
              <a:rPr lang="fi-FI" sz="1600" i="0" dirty="0">
                <a:solidFill>
                  <a:schemeClr val="tx1"/>
                </a:solidFill>
              </a:rPr>
              <a:t>Hankkeen eteneminen ja aikataulut</a:t>
            </a:r>
          </a:p>
          <a:p>
            <a:pPr marL="457200" indent="-457200" algn="l">
              <a:buAutoNum type="arabicPeriod"/>
            </a:pPr>
            <a:r>
              <a:rPr lang="fi-FI" sz="1600" i="0" dirty="0">
                <a:solidFill>
                  <a:schemeClr val="tx1"/>
                </a:solidFill>
              </a:rPr>
              <a:t>Hankkeen viestintäkanavat</a:t>
            </a:r>
          </a:p>
          <a:p>
            <a:pPr marL="457200" indent="-457200">
              <a:buAutoNum type="arabicPeriod"/>
            </a:pPr>
            <a:r>
              <a:rPr lang="fi-FI" sz="1600" i="0" dirty="0">
                <a:solidFill>
                  <a:schemeClr val="tx1"/>
                </a:solidFill>
              </a:rPr>
              <a:t>Hankkeen sisäinen viestintä</a:t>
            </a:r>
          </a:p>
          <a:p>
            <a:pPr marL="457200" indent="-457200" algn="l">
              <a:buAutoNum type="arabicPeriod"/>
            </a:pPr>
            <a:r>
              <a:rPr lang="fi-FI" sz="1600" i="0" dirty="0">
                <a:solidFill>
                  <a:schemeClr val="tx1"/>
                </a:solidFill>
              </a:rPr>
              <a:t>Hankkeen ulkoinen viestintä</a:t>
            </a:r>
          </a:p>
          <a:p>
            <a:pPr marL="457200" indent="-457200">
              <a:buAutoNum type="arabicPeriod"/>
            </a:pPr>
            <a:r>
              <a:rPr lang="fi-FI" sz="1600" i="0" dirty="0">
                <a:solidFill>
                  <a:schemeClr val="tx1"/>
                </a:solidFill>
              </a:rPr>
              <a:t>Tunnistetut haasteet ja riskit </a:t>
            </a:r>
          </a:p>
          <a:p>
            <a:pPr marL="457200" indent="-457200" algn="l">
              <a:buAutoNum type="arabicPeriod"/>
            </a:pPr>
            <a:r>
              <a:rPr lang="fi-FI" sz="1600" i="0" dirty="0">
                <a:solidFill>
                  <a:schemeClr val="tx1"/>
                </a:solidFill>
              </a:rPr>
              <a:t>Seuranta ja raportointi</a:t>
            </a:r>
          </a:p>
        </p:txBody>
      </p:sp>
    </p:spTree>
    <p:extLst>
      <p:ext uri="{BB962C8B-B14F-4D97-AF65-F5344CB8AC3E}">
        <p14:creationId xmlns:p14="http://schemas.microsoft.com/office/powerpoint/2010/main" val="169145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17">
            <a:extLst>
              <a:ext uri="{FF2B5EF4-FFF2-40B4-BE49-F238E27FC236}">
                <a16:creationId xmlns:a16="http://schemas.microsoft.com/office/drawing/2014/main" id="{2411CA0B-8E20-7C48-9074-8D57423981DC}"/>
              </a:ext>
            </a:extLst>
          </p:cNvPr>
          <p:cNvPicPr>
            <a:picLocks noChangeAspect="1"/>
          </p:cNvPicPr>
          <p:nvPr/>
        </p:nvPicPr>
        <p:blipFill>
          <a:blip r:embed="rId2">
            <a:extLst>
              <a:ext uri="{28A0092B-C50C-407E-A947-70E740481C1C}">
                <a14:useLocalDpi xmlns:a14="http://schemas.microsoft.com/office/drawing/2010/main" val="0"/>
              </a:ext>
            </a:extLst>
          </a:blip>
          <a:srcRect l="37908" r="37908"/>
          <a:stretch>
            <a:fillRect/>
          </a:stretch>
        </p:blipFill>
        <p:spPr>
          <a:xfrm>
            <a:off x="0" y="0"/>
            <a:ext cx="2211524" cy="6858000"/>
          </a:xfrm>
          <a:prstGeom prst="rect">
            <a:avLst/>
          </a:prstGeom>
          <a:solidFill>
            <a:schemeClr val="bg1">
              <a:lumMod val="95000"/>
            </a:schemeClr>
          </a:solidFill>
        </p:spPr>
      </p:pic>
      <p:sp>
        <p:nvSpPr>
          <p:cNvPr id="6" name="Otsikko 1"/>
          <p:cNvSpPr txBox="1">
            <a:spLocks/>
          </p:cNvSpPr>
          <p:nvPr/>
        </p:nvSpPr>
        <p:spPr>
          <a:xfrm>
            <a:off x="2792163" y="380715"/>
            <a:ext cx="9853061" cy="1233400"/>
          </a:xfrm>
          <a:prstGeom prst="rect">
            <a:avLst/>
          </a:prstGeom>
        </p:spPr>
        <p:txBody>
          <a:bodyPr vert="horz" lIns="91440" tIns="45720" rIns="91440" bIns="45720" rtlCol="0" anchor="b">
            <a:norm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3600" dirty="0">
                <a:latin typeface="Constantia" panose="02030602050306030303" pitchFamily="18" charset="0"/>
              </a:rPr>
              <a:t>1. Rahoittaja</a:t>
            </a:r>
            <a:endParaRPr lang="fi-FI" sz="4800" dirty="0">
              <a:latin typeface="Constantia" panose="02030602050306030303" pitchFamily="18" charset="0"/>
            </a:endParaRPr>
          </a:p>
        </p:txBody>
      </p:sp>
      <p:sp>
        <p:nvSpPr>
          <p:cNvPr id="4" name="Rectangle 3">
            <a:extLst>
              <a:ext uri="{FF2B5EF4-FFF2-40B4-BE49-F238E27FC236}">
                <a16:creationId xmlns:a16="http://schemas.microsoft.com/office/drawing/2014/main" id="{08011CBA-B0D0-4B0B-A658-AE2857F86A62}"/>
              </a:ext>
            </a:extLst>
          </p:cNvPr>
          <p:cNvSpPr/>
          <p:nvPr/>
        </p:nvSpPr>
        <p:spPr>
          <a:xfrm>
            <a:off x="2729948" y="2072166"/>
            <a:ext cx="8767638" cy="4708981"/>
          </a:xfrm>
          <a:prstGeom prst="rect">
            <a:avLst/>
          </a:prstGeom>
        </p:spPr>
        <p:txBody>
          <a:bodyPr wrap="square">
            <a:spAutoFit/>
          </a:bodyPr>
          <a:lstStyle/>
          <a:p>
            <a:r>
              <a:rPr lang="fi-FI" sz="2400" dirty="0"/>
              <a:t>Kestävää kasvua ja työtä 2014–2020 Suomen rakennerahasto-ohjelma</a:t>
            </a:r>
          </a:p>
          <a:p>
            <a:endParaRPr lang="fi-FI" sz="2400" dirty="0"/>
          </a:p>
          <a:p>
            <a:r>
              <a:rPr lang="fi-FI" sz="2400" dirty="0"/>
              <a:t>Hankekoodi: S21932</a:t>
            </a:r>
          </a:p>
          <a:p>
            <a:endParaRPr lang="fi-FI" sz="2400" dirty="0"/>
          </a:p>
          <a:p>
            <a:r>
              <a:rPr lang="fi-FI" sz="2400" dirty="0"/>
              <a:t>Toimintalinja: 4. Koulutus, ammattitaito ja elinikäinen oppiminen</a:t>
            </a:r>
          </a:p>
          <a:p>
            <a:r>
              <a:rPr lang="fi-FI" sz="2400" dirty="0"/>
              <a:t>Erityistavoite: 9.1. Siirtymävaiheita ja koulutuksellista tasa-arvoa tukevien palveluiden parantaminen</a:t>
            </a:r>
          </a:p>
          <a:p>
            <a:r>
              <a:rPr lang="fi-FI" sz="2400" dirty="0"/>
              <a:t>Kustannusmalli: </a:t>
            </a:r>
            <a:r>
              <a:rPr lang="fi-FI" sz="2400" dirty="0" err="1"/>
              <a:t>Flat</a:t>
            </a:r>
            <a:r>
              <a:rPr lang="fi-FI" sz="2400" dirty="0"/>
              <a:t> </a:t>
            </a:r>
            <a:r>
              <a:rPr lang="fi-FI" sz="2400" dirty="0" err="1"/>
              <a:t>rate</a:t>
            </a:r>
            <a:r>
              <a:rPr lang="fi-FI" sz="2400" dirty="0"/>
              <a:t> 17 %</a:t>
            </a:r>
          </a:p>
          <a:p>
            <a:r>
              <a:rPr lang="fi-FI" sz="2400" dirty="0"/>
              <a:t> </a:t>
            </a:r>
          </a:p>
          <a:p>
            <a:r>
              <a:rPr lang="fi-FI" sz="2400" dirty="0"/>
              <a:t>Hanke on toteutettava 01.04.2020 - 31.03.2023 välisenä aikana.</a:t>
            </a:r>
          </a:p>
          <a:p>
            <a:endParaRPr lang="fi-FI" dirty="0"/>
          </a:p>
          <a:p>
            <a:endParaRPr lang="fi-FI" dirty="0"/>
          </a:p>
        </p:txBody>
      </p:sp>
      <p:pic>
        <p:nvPicPr>
          <p:cNvPr id="8" name="Picture 7">
            <a:extLst>
              <a:ext uri="{FF2B5EF4-FFF2-40B4-BE49-F238E27FC236}">
                <a16:creationId xmlns:a16="http://schemas.microsoft.com/office/drawing/2014/main" id="{D06452BA-FD33-4F6A-92E4-8846F79C1389}"/>
              </a:ext>
            </a:extLst>
          </p:cNvPr>
          <p:cNvPicPr>
            <a:picLocks noChangeAspect="1"/>
          </p:cNvPicPr>
          <p:nvPr/>
        </p:nvPicPr>
        <p:blipFill>
          <a:blip r:embed="rId3"/>
          <a:stretch>
            <a:fillRect/>
          </a:stretch>
        </p:blipFill>
        <p:spPr>
          <a:xfrm>
            <a:off x="7564176" y="240402"/>
            <a:ext cx="4076700" cy="1685925"/>
          </a:xfrm>
          <a:prstGeom prst="rect">
            <a:avLst/>
          </a:prstGeom>
        </p:spPr>
      </p:pic>
    </p:spTree>
    <p:extLst>
      <p:ext uri="{BB962C8B-B14F-4D97-AF65-F5344CB8AC3E}">
        <p14:creationId xmlns:p14="http://schemas.microsoft.com/office/powerpoint/2010/main" val="379456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17">
            <a:extLst>
              <a:ext uri="{FF2B5EF4-FFF2-40B4-BE49-F238E27FC236}">
                <a16:creationId xmlns:a16="http://schemas.microsoft.com/office/drawing/2014/main" id="{2411CA0B-8E20-7C48-9074-8D57423981DC}"/>
              </a:ext>
            </a:extLst>
          </p:cNvPr>
          <p:cNvPicPr>
            <a:picLocks noChangeAspect="1"/>
          </p:cNvPicPr>
          <p:nvPr/>
        </p:nvPicPr>
        <p:blipFill>
          <a:blip r:embed="rId2">
            <a:extLst>
              <a:ext uri="{28A0092B-C50C-407E-A947-70E740481C1C}">
                <a14:useLocalDpi xmlns:a14="http://schemas.microsoft.com/office/drawing/2010/main" val="0"/>
              </a:ext>
            </a:extLst>
          </a:blip>
          <a:srcRect l="37908" r="37908"/>
          <a:stretch>
            <a:fillRect/>
          </a:stretch>
        </p:blipFill>
        <p:spPr>
          <a:xfrm>
            <a:off x="0" y="0"/>
            <a:ext cx="2211524" cy="6858000"/>
          </a:xfrm>
          <a:prstGeom prst="rect">
            <a:avLst/>
          </a:prstGeom>
          <a:solidFill>
            <a:schemeClr val="bg1">
              <a:lumMod val="95000"/>
            </a:schemeClr>
          </a:solidFill>
        </p:spPr>
      </p:pic>
      <p:sp>
        <p:nvSpPr>
          <p:cNvPr id="6" name="Otsikko 1"/>
          <p:cNvSpPr txBox="1">
            <a:spLocks/>
          </p:cNvSpPr>
          <p:nvPr/>
        </p:nvSpPr>
        <p:spPr>
          <a:xfrm>
            <a:off x="2338940" y="189345"/>
            <a:ext cx="8338686" cy="706438"/>
          </a:xfrm>
          <a:prstGeom prst="rect">
            <a:avLst/>
          </a:prstGeom>
        </p:spPr>
        <p:txBody>
          <a:bodyPr vert="horz" lIns="91440" tIns="45720" rIns="91440" bIns="45720" rtlCol="0" anchor="b">
            <a:no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2400" dirty="0">
                <a:latin typeface="Constantia" panose="02030602050306030303" pitchFamily="18" charset="0"/>
                <a:ea typeface="Tahoma" panose="020B0604030504040204" pitchFamily="34" charset="0"/>
                <a:cs typeface="Tahoma" panose="020B0604030504040204" pitchFamily="34" charset="0"/>
              </a:rPr>
              <a:t>2. Veto- ja pitovoimaa kotihoitoon  -hanke    tiivistetysti </a:t>
            </a:r>
          </a:p>
        </p:txBody>
      </p:sp>
      <p:sp>
        <p:nvSpPr>
          <p:cNvPr id="7" name="Alaotsikko 5"/>
          <p:cNvSpPr>
            <a:spLocks noGrp="1"/>
          </p:cNvSpPr>
          <p:nvPr>
            <p:ph type="subTitle" idx="1"/>
          </p:nvPr>
        </p:nvSpPr>
        <p:spPr>
          <a:xfrm>
            <a:off x="2338940" y="1194652"/>
            <a:ext cx="9677570" cy="5474003"/>
          </a:xfrm>
          <a:solidFill>
            <a:srgbClr val="FFC000"/>
          </a:solidFill>
        </p:spPr>
        <p:txBody>
          <a:bodyPr>
            <a:noAutofit/>
          </a:bodyPr>
          <a:lstStyle/>
          <a:p>
            <a:pPr lvl="0"/>
            <a:r>
              <a:rPr lang="fi-FI" dirty="0">
                <a:solidFill>
                  <a:schemeClr val="tx1"/>
                </a:solidFill>
              </a:rPr>
              <a:t>Veto- ja pitovoimaa kotihoitoon -hankkeen tavoitteena on vahvistaa kotihoidon palvelukseen valmistuvien opiskelijoiden ja kotihoidossa työskentelevien ammattilaisten toimintaedellytyksiä ja muutoskyvykkyyttä sekä lisätä kotihoidon työn veto- ja pitovoimaisuutta sosiaali- ja terveyspalveluissa.</a:t>
            </a:r>
          </a:p>
          <a:p>
            <a:pPr lvl="0"/>
            <a:r>
              <a:rPr lang="fi-FI" dirty="0">
                <a:solidFill>
                  <a:schemeClr val="tx1"/>
                </a:solidFill>
              </a:rPr>
              <a:t>Tässä hankkeessa rakennetaan opiskelijoille väylä, joka lisää kotihoidon vetovoimaisuutta ja tukee opiskelijan siirtymistä kotihoidon tehtäviin. Keskiössä ovat opintojensa loppuvaiheessa olevat opiskelijat, jotka yhdessä kotihoidon työntekijöiden kanssa kehittävät kotihoidon työn erityispiirteet huomioivia työn tekemisen tapoja ja työn organisoinnin käytäntöjä. Kehittämisen tueksi laaditaan digitaaliseen oppimis-ympäristöön materiaalia opiskelijoiden ja työntekijöiden käyttöön. Kehittämisessä hyödynnetään työpajatyöskentelyä. Työpajojen teemoista muodostuu digitaalinen työkirja, jota käytetään koko hankkeen ajan.</a:t>
            </a:r>
          </a:p>
          <a:p>
            <a:pPr lvl="0"/>
            <a:r>
              <a:rPr lang="fi-FI" dirty="0">
                <a:solidFill>
                  <a:schemeClr val="tx1"/>
                </a:solidFill>
              </a:rPr>
              <a:t>Kotihoidon veto- ja pitovoimaisuuden vahvistamiseksi hankkeessa tuotetaan mentorointimalli ja –opas alalle valmistuvien opiskelijoiden, kotihoidon ammattilaisten ja esimiesten käyttöön. Tähän pyritään myös kehittämällä työuran rakentamisen ja hallinnan malli, jota pilotoidaan hankkeen aikana. Hankkeen jälkeen mallia levitetään valmistuvien opiskelijoiden ja alan ammattilaisten käyttöön.</a:t>
            </a:r>
            <a:endParaRPr lang="fi-FI" dirty="0"/>
          </a:p>
          <a:p>
            <a:pPr algn="l"/>
            <a:endParaRPr lang="fi-FI" dirty="0">
              <a:solidFill>
                <a:schemeClr val="tx1"/>
              </a:solidFill>
            </a:endParaRPr>
          </a:p>
        </p:txBody>
      </p:sp>
    </p:spTree>
    <p:extLst>
      <p:ext uri="{BB962C8B-B14F-4D97-AF65-F5344CB8AC3E}">
        <p14:creationId xmlns:p14="http://schemas.microsoft.com/office/powerpoint/2010/main" val="130915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17">
            <a:extLst>
              <a:ext uri="{FF2B5EF4-FFF2-40B4-BE49-F238E27FC236}">
                <a16:creationId xmlns:a16="http://schemas.microsoft.com/office/drawing/2014/main" id="{2411CA0B-8E20-7C48-9074-8D57423981DC}"/>
              </a:ext>
            </a:extLst>
          </p:cNvPr>
          <p:cNvPicPr>
            <a:picLocks noChangeAspect="1"/>
          </p:cNvPicPr>
          <p:nvPr/>
        </p:nvPicPr>
        <p:blipFill>
          <a:blip r:embed="rId2">
            <a:extLst>
              <a:ext uri="{28A0092B-C50C-407E-A947-70E740481C1C}">
                <a14:useLocalDpi xmlns:a14="http://schemas.microsoft.com/office/drawing/2010/main" val="0"/>
              </a:ext>
            </a:extLst>
          </a:blip>
          <a:srcRect l="37908" r="37908"/>
          <a:stretch>
            <a:fillRect/>
          </a:stretch>
        </p:blipFill>
        <p:spPr>
          <a:xfrm>
            <a:off x="0" y="0"/>
            <a:ext cx="2211524" cy="6858000"/>
          </a:xfrm>
          <a:prstGeom prst="rect">
            <a:avLst/>
          </a:prstGeom>
          <a:solidFill>
            <a:schemeClr val="bg1">
              <a:lumMod val="95000"/>
            </a:schemeClr>
          </a:solidFill>
        </p:spPr>
      </p:pic>
      <p:sp>
        <p:nvSpPr>
          <p:cNvPr id="6" name="Otsikko 1"/>
          <p:cNvSpPr txBox="1">
            <a:spLocks/>
          </p:cNvSpPr>
          <p:nvPr/>
        </p:nvSpPr>
        <p:spPr>
          <a:xfrm>
            <a:off x="2705209" y="654720"/>
            <a:ext cx="7863305" cy="706438"/>
          </a:xfrm>
          <a:prstGeom prst="rect">
            <a:avLst/>
          </a:prstGeom>
        </p:spPr>
        <p:txBody>
          <a:bodyPr vert="horz" lIns="91440" tIns="45720" rIns="91440" bIns="45720" rtlCol="0" anchor="b">
            <a:no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3200" dirty="0">
                <a:latin typeface="Constantia" panose="02030602050306030303" pitchFamily="18" charset="0"/>
              </a:rPr>
              <a:t>3. Hankkeen missio</a:t>
            </a:r>
            <a:endParaRPr lang="fi-FI" dirty="0">
              <a:latin typeface="Constantia" panose="02030602050306030303" pitchFamily="18" charset="0"/>
            </a:endParaRPr>
          </a:p>
        </p:txBody>
      </p:sp>
      <p:sp>
        <p:nvSpPr>
          <p:cNvPr id="2" name="Rectangle 1">
            <a:extLst>
              <a:ext uri="{FF2B5EF4-FFF2-40B4-BE49-F238E27FC236}">
                <a16:creationId xmlns:a16="http://schemas.microsoft.com/office/drawing/2014/main" id="{0FFB39AA-D259-4245-B9F5-A9952B9CE58D}"/>
              </a:ext>
            </a:extLst>
          </p:cNvPr>
          <p:cNvSpPr/>
          <p:nvPr/>
        </p:nvSpPr>
        <p:spPr>
          <a:xfrm>
            <a:off x="2705209" y="1895515"/>
            <a:ext cx="8537051" cy="3539430"/>
          </a:xfrm>
          <a:prstGeom prst="rect">
            <a:avLst/>
          </a:prstGeom>
        </p:spPr>
        <p:txBody>
          <a:bodyPr wrap="square">
            <a:spAutoFit/>
          </a:bodyPr>
          <a:lstStyle/>
          <a:p>
            <a:r>
              <a:rPr lang="fi-FI" sz="2800" dirty="0">
                <a:latin typeface="Cambria" panose="02040503050406030204" pitchFamily="18" charset="0"/>
                <a:ea typeface="Cambria" panose="02040503050406030204" pitchFamily="18" charset="0"/>
              </a:rPr>
              <a:t>Hankkeen missiona on hankkeen päätavoite:</a:t>
            </a:r>
          </a:p>
          <a:p>
            <a:endParaRPr lang="fi-FI" sz="2800" dirty="0">
              <a:latin typeface="Cambria" panose="02040503050406030204" pitchFamily="18" charset="0"/>
              <a:ea typeface="Cambria" panose="02040503050406030204" pitchFamily="18" charset="0"/>
            </a:endParaRPr>
          </a:p>
          <a:p>
            <a:r>
              <a:rPr lang="fi-FI" sz="2800" dirty="0">
                <a:latin typeface="Cambria" panose="02040503050406030204" pitchFamily="18" charset="0"/>
                <a:ea typeface="Cambria" panose="02040503050406030204" pitchFamily="18" charset="0"/>
              </a:rPr>
              <a:t>Hankkeen tavoitteena on vahvistaa kotihoidon palvelukseen valmistuvien opiskelijoiden ja kotihoidossa työskentelevien ammattilaisten toimintaedellytyksiä ja muutoskyvykkyyttä sekä lisätä kotihoidon työn veto- ja pitovoimaisuutta sosiaali- ja terveyspalveluissa.</a:t>
            </a:r>
          </a:p>
        </p:txBody>
      </p:sp>
      <p:pic>
        <p:nvPicPr>
          <p:cNvPr id="8" name="Picture 7">
            <a:extLst>
              <a:ext uri="{FF2B5EF4-FFF2-40B4-BE49-F238E27FC236}">
                <a16:creationId xmlns:a16="http://schemas.microsoft.com/office/drawing/2014/main" id="{B4BDD35F-0AB2-47BE-9042-BD263AAE858C}"/>
              </a:ext>
            </a:extLst>
          </p:cNvPr>
          <p:cNvPicPr>
            <a:picLocks noChangeAspect="1"/>
          </p:cNvPicPr>
          <p:nvPr/>
        </p:nvPicPr>
        <p:blipFill>
          <a:blip r:embed="rId3"/>
          <a:stretch>
            <a:fillRect/>
          </a:stretch>
        </p:blipFill>
        <p:spPr>
          <a:xfrm>
            <a:off x="7595993" y="792474"/>
            <a:ext cx="2879015" cy="706438"/>
          </a:xfrm>
          <a:prstGeom prst="rect">
            <a:avLst/>
          </a:prstGeom>
        </p:spPr>
      </p:pic>
      <p:pic>
        <p:nvPicPr>
          <p:cNvPr id="7" name="Kuva 6">
            <a:extLst>
              <a:ext uri="{FF2B5EF4-FFF2-40B4-BE49-F238E27FC236}">
                <a16:creationId xmlns:a16="http://schemas.microsoft.com/office/drawing/2014/main" id="{572F8A30-6387-441E-8FE9-FB362F772D55}"/>
              </a:ext>
            </a:extLst>
          </p:cNvPr>
          <p:cNvPicPr>
            <a:picLocks noChangeAspect="1"/>
          </p:cNvPicPr>
          <p:nvPr/>
        </p:nvPicPr>
        <p:blipFill>
          <a:blip r:embed="rId4"/>
          <a:stretch>
            <a:fillRect/>
          </a:stretch>
        </p:blipFill>
        <p:spPr>
          <a:xfrm>
            <a:off x="2211524" y="5434945"/>
            <a:ext cx="9714435" cy="1489379"/>
          </a:xfrm>
          <a:prstGeom prst="rect">
            <a:avLst/>
          </a:prstGeom>
        </p:spPr>
      </p:pic>
    </p:spTree>
    <p:extLst>
      <p:ext uri="{BB962C8B-B14F-4D97-AF65-F5344CB8AC3E}">
        <p14:creationId xmlns:p14="http://schemas.microsoft.com/office/powerpoint/2010/main" val="368254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17">
            <a:extLst>
              <a:ext uri="{FF2B5EF4-FFF2-40B4-BE49-F238E27FC236}">
                <a16:creationId xmlns:a16="http://schemas.microsoft.com/office/drawing/2014/main" id="{2411CA0B-8E20-7C48-9074-8D57423981DC}"/>
              </a:ext>
            </a:extLst>
          </p:cNvPr>
          <p:cNvPicPr>
            <a:picLocks noChangeAspect="1"/>
          </p:cNvPicPr>
          <p:nvPr/>
        </p:nvPicPr>
        <p:blipFill>
          <a:blip r:embed="rId2">
            <a:extLst>
              <a:ext uri="{28A0092B-C50C-407E-A947-70E740481C1C}">
                <a14:useLocalDpi xmlns:a14="http://schemas.microsoft.com/office/drawing/2010/main" val="0"/>
              </a:ext>
            </a:extLst>
          </a:blip>
          <a:srcRect l="37908" r="37908"/>
          <a:stretch>
            <a:fillRect/>
          </a:stretch>
        </p:blipFill>
        <p:spPr>
          <a:xfrm>
            <a:off x="0" y="0"/>
            <a:ext cx="2211524" cy="6858000"/>
          </a:xfrm>
          <a:prstGeom prst="rect">
            <a:avLst/>
          </a:prstGeom>
          <a:solidFill>
            <a:schemeClr val="bg1">
              <a:lumMod val="95000"/>
            </a:schemeClr>
          </a:solidFill>
        </p:spPr>
      </p:pic>
      <p:sp>
        <p:nvSpPr>
          <p:cNvPr id="6" name="Otsikko 1"/>
          <p:cNvSpPr txBox="1">
            <a:spLocks/>
          </p:cNvSpPr>
          <p:nvPr/>
        </p:nvSpPr>
        <p:spPr>
          <a:xfrm>
            <a:off x="2338939" y="410093"/>
            <a:ext cx="8338686" cy="706438"/>
          </a:xfrm>
          <a:prstGeom prst="rect">
            <a:avLst/>
          </a:prstGeom>
        </p:spPr>
        <p:txBody>
          <a:bodyPr vert="horz" lIns="91440" tIns="45720" rIns="91440" bIns="45720" rtlCol="0" anchor="b">
            <a:no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3200" dirty="0">
                <a:latin typeface="Constantia" panose="02030602050306030303" pitchFamily="18" charset="0"/>
              </a:rPr>
              <a:t>4. Hankkeen visio</a:t>
            </a:r>
            <a:endParaRPr lang="fi-FI" dirty="0">
              <a:latin typeface="Constantia" panose="02030602050306030303" pitchFamily="18" charset="0"/>
            </a:endParaRPr>
          </a:p>
        </p:txBody>
      </p:sp>
      <p:sp>
        <p:nvSpPr>
          <p:cNvPr id="8" name="Rectangle 7">
            <a:extLst>
              <a:ext uri="{FF2B5EF4-FFF2-40B4-BE49-F238E27FC236}">
                <a16:creationId xmlns:a16="http://schemas.microsoft.com/office/drawing/2014/main" id="{6F21A784-30FF-4550-8194-1E37E0611E35}"/>
              </a:ext>
            </a:extLst>
          </p:cNvPr>
          <p:cNvSpPr/>
          <p:nvPr/>
        </p:nvSpPr>
        <p:spPr>
          <a:xfrm>
            <a:off x="2338938" y="1184928"/>
            <a:ext cx="9452845" cy="5262979"/>
          </a:xfrm>
          <a:prstGeom prst="rect">
            <a:avLst/>
          </a:prstGeom>
        </p:spPr>
        <p:txBody>
          <a:bodyPr wrap="square">
            <a:spAutoFit/>
          </a:bodyPr>
          <a:lstStyle/>
          <a:p>
            <a:r>
              <a:rPr lang="fi-FI" sz="2800" dirty="0"/>
              <a:t>Hankkeen visiona ovat hankkeen lupaukset sen tuottamista uutuusarvoista:</a:t>
            </a:r>
          </a:p>
          <a:p>
            <a:endParaRPr lang="fi-FI" sz="2800" dirty="0"/>
          </a:p>
          <a:p>
            <a:r>
              <a:rPr lang="fi-FI" sz="2800" dirty="0"/>
              <a:t>1. Kotihoidon veto- ja pitovoiman lisääminen vahvistamalla alalle valmistuvien opiskelijoiden ja kotihoidon ammattilaisten osaamista sekä muutoskyvykkyyttä.</a:t>
            </a:r>
          </a:p>
          <a:p>
            <a:endParaRPr lang="fi-FI" sz="2800" dirty="0"/>
          </a:p>
          <a:p>
            <a:r>
              <a:rPr lang="fi-FI" sz="2800" dirty="0"/>
              <a:t>2. Hanke edistää uudenlaisten kumppanuuksien syntymistä, kun hanke toteutetaan erilaisten toimijoiden kanssa yhteistyössä</a:t>
            </a:r>
          </a:p>
          <a:p>
            <a:endParaRPr lang="fi-FI" sz="2800" dirty="0"/>
          </a:p>
          <a:p>
            <a:r>
              <a:rPr lang="fi-FI" sz="2800" dirty="0"/>
              <a:t>3. Hanke mahdollistaa uusien ja innovatiivisten palveluiden tuottamisen ja tuottamistapojen kehittämisen</a:t>
            </a:r>
          </a:p>
        </p:txBody>
      </p:sp>
      <p:pic>
        <p:nvPicPr>
          <p:cNvPr id="9" name="Picture 8">
            <a:extLst>
              <a:ext uri="{FF2B5EF4-FFF2-40B4-BE49-F238E27FC236}">
                <a16:creationId xmlns:a16="http://schemas.microsoft.com/office/drawing/2014/main" id="{3BB7A68A-D0E4-4635-B804-A12C48E7C0E3}"/>
              </a:ext>
            </a:extLst>
          </p:cNvPr>
          <p:cNvPicPr>
            <a:picLocks noChangeAspect="1"/>
          </p:cNvPicPr>
          <p:nvPr/>
        </p:nvPicPr>
        <p:blipFill>
          <a:blip r:embed="rId3"/>
          <a:stretch>
            <a:fillRect/>
          </a:stretch>
        </p:blipFill>
        <p:spPr>
          <a:xfrm>
            <a:off x="8873656" y="341696"/>
            <a:ext cx="2918127" cy="716035"/>
          </a:xfrm>
          <a:prstGeom prst="rect">
            <a:avLst/>
          </a:prstGeom>
        </p:spPr>
      </p:pic>
    </p:spTree>
    <p:extLst>
      <p:ext uri="{BB962C8B-B14F-4D97-AF65-F5344CB8AC3E}">
        <p14:creationId xmlns:p14="http://schemas.microsoft.com/office/powerpoint/2010/main" val="3102754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17">
            <a:extLst>
              <a:ext uri="{FF2B5EF4-FFF2-40B4-BE49-F238E27FC236}">
                <a16:creationId xmlns:a16="http://schemas.microsoft.com/office/drawing/2014/main" id="{2411CA0B-8E20-7C48-9074-8D57423981DC}"/>
              </a:ext>
            </a:extLst>
          </p:cNvPr>
          <p:cNvPicPr>
            <a:picLocks noChangeAspect="1"/>
          </p:cNvPicPr>
          <p:nvPr/>
        </p:nvPicPr>
        <p:blipFill>
          <a:blip r:embed="rId2">
            <a:extLst>
              <a:ext uri="{28A0092B-C50C-407E-A947-70E740481C1C}">
                <a14:useLocalDpi xmlns:a14="http://schemas.microsoft.com/office/drawing/2010/main" val="0"/>
              </a:ext>
            </a:extLst>
          </a:blip>
          <a:srcRect l="37908" r="37908"/>
          <a:stretch>
            <a:fillRect/>
          </a:stretch>
        </p:blipFill>
        <p:spPr>
          <a:xfrm>
            <a:off x="0" y="0"/>
            <a:ext cx="2211524" cy="6858000"/>
          </a:xfrm>
          <a:prstGeom prst="rect">
            <a:avLst/>
          </a:prstGeom>
          <a:solidFill>
            <a:schemeClr val="bg1">
              <a:lumMod val="95000"/>
            </a:schemeClr>
          </a:solidFill>
        </p:spPr>
      </p:pic>
      <p:sp>
        <p:nvSpPr>
          <p:cNvPr id="6" name="Otsikko 1"/>
          <p:cNvSpPr txBox="1">
            <a:spLocks/>
          </p:cNvSpPr>
          <p:nvPr/>
        </p:nvSpPr>
        <p:spPr>
          <a:xfrm>
            <a:off x="2338939" y="410093"/>
            <a:ext cx="8338686" cy="706438"/>
          </a:xfrm>
          <a:prstGeom prst="rect">
            <a:avLst/>
          </a:prstGeom>
        </p:spPr>
        <p:txBody>
          <a:bodyPr vert="horz" lIns="91440" tIns="45720" rIns="91440" bIns="45720" rtlCol="0" anchor="b">
            <a:no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3200" dirty="0">
                <a:latin typeface="Constantia" panose="02030602050306030303" pitchFamily="18" charset="0"/>
              </a:rPr>
              <a:t>5. Arvolupaus</a:t>
            </a:r>
            <a:endParaRPr lang="fi-FI" dirty="0">
              <a:latin typeface="Constantia" panose="02030602050306030303" pitchFamily="18" charset="0"/>
            </a:endParaRPr>
          </a:p>
        </p:txBody>
      </p:sp>
      <p:sp>
        <p:nvSpPr>
          <p:cNvPr id="2" name="Rectangle 1">
            <a:extLst>
              <a:ext uri="{FF2B5EF4-FFF2-40B4-BE49-F238E27FC236}">
                <a16:creationId xmlns:a16="http://schemas.microsoft.com/office/drawing/2014/main" id="{01C4FE29-77DD-485B-8DC1-598F3DDB20D7}"/>
              </a:ext>
            </a:extLst>
          </p:cNvPr>
          <p:cNvSpPr/>
          <p:nvPr/>
        </p:nvSpPr>
        <p:spPr>
          <a:xfrm>
            <a:off x="2520563" y="1383527"/>
            <a:ext cx="9501809" cy="5262979"/>
          </a:xfrm>
          <a:prstGeom prst="rect">
            <a:avLst/>
          </a:prstGeom>
        </p:spPr>
        <p:txBody>
          <a:bodyPr wrap="square">
            <a:spAutoFit/>
          </a:bodyPr>
          <a:lstStyle/>
          <a:p>
            <a:r>
              <a:rPr lang="fi-FI" sz="2400" dirty="0"/>
              <a:t>1. Vahvistamme hankkeessamme opiskelijoiden sekä kotihoidon ammattilaisten osaamista ja muutoskyvykkyyttä sisältäen valmiudet uudenlaisten palveluiden kehittämiseen omassa työssä.</a:t>
            </a:r>
          </a:p>
          <a:p>
            <a:endParaRPr lang="fi-FI" sz="2400" dirty="0"/>
          </a:p>
          <a:p>
            <a:r>
              <a:rPr lang="fi-FI" sz="2400" dirty="0"/>
              <a:t>2. Kehitämme hankkeessamme kotihoidon työn erityispiirteet huomioivia työn tekemisen tapoja ja työn organisoinnin käytäntöjä.</a:t>
            </a:r>
          </a:p>
          <a:p>
            <a:endParaRPr lang="fi-FI" sz="2400" dirty="0"/>
          </a:p>
          <a:p>
            <a:r>
              <a:rPr lang="fi-FI" sz="2400" dirty="0"/>
              <a:t>3. Tuotamme hankkeessamme mentorointimallin ja laadimme mentorointioppaan alalle valmistuvien opiskelijoiden, kotihoidon ammattilaisten ja esimiesten käyttöön.</a:t>
            </a:r>
          </a:p>
          <a:p>
            <a:endParaRPr lang="fi-FI" sz="2400" dirty="0"/>
          </a:p>
          <a:p>
            <a:r>
              <a:rPr lang="fi-FI" sz="2400" dirty="0"/>
              <a:t>4. Toteutamme hankkeessamme kotihoidon ammattilaisten työuran rakentamisen ja hallinnan mallin toimenpiteiden, ideoiden, oppien, kokemuksien ja palautteiden pohjalta.</a:t>
            </a:r>
          </a:p>
        </p:txBody>
      </p:sp>
      <p:pic>
        <p:nvPicPr>
          <p:cNvPr id="8" name="Picture 7">
            <a:extLst>
              <a:ext uri="{FF2B5EF4-FFF2-40B4-BE49-F238E27FC236}">
                <a16:creationId xmlns:a16="http://schemas.microsoft.com/office/drawing/2014/main" id="{BD2D14AF-FE8E-4C7F-8FD5-518731469998}"/>
              </a:ext>
            </a:extLst>
          </p:cNvPr>
          <p:cNvPicPr>
            <a:picLocks noChangeAspect="1"/>
          </p:cNvPicPr>
          <p:nvPr/>
        </p:nvPicPr>
        <p:blipFill>
          <a:blip r:embed="rId3"/>
          <a:stretch>
            <a:fillRect/>
          </a:stretch>
        </p:blipFill>
        <p:spPr>
          <a:xfrm>
            <a:off x="8580674" y="373479"/>
            <a:ext cx="3028230" cy="743052"/>
          </a:xfrm>
          <a:prstGeom prst="rect">
            <a:avLst/>
          </a:prstGeom>
        </p:spPr>
      </p:pic>
    </p:spTree>
    <p:extLst>
      <p:ext uri="{BB962C8B-B14F-4D97-AF65-F5344CB8AC3E}">
        <p14:creationId xmlns:p14="http://schemas.microsoft.com/office/powerpoint/2010/main" val="210029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17">
            <a:extLst>
              <a:ext uri="{FF2B5EF4-FFF2-40B4-BE49-F238E27FC236}">
                <a16:creationId xmlns:a16="http://schemas.microsoft.com/office/drawing/2014/main" id="{2411CA0B-8E20-7C48-9074-8D57423981DC}"/>
              </a:ext>
            </a:extLst>
          </p:cNvPr>
          <p:cNvPicPr>
            <a:picLocks noChangeAspect="1"/>
          </p:cNvPicPr>
          <p:nvPr/>
        </p:nvPicPr>
        <p:blipFill>
          <a:blip r:embed="rId2">
            <a:extLst>
              <a:ext uri="{28A0092B-C50C-407E-A947-70E740481C1C}">
                <a14:useLocalDpi xmlns:a14="http://schemas.microsoft.com/office/drawing/2010/main" val="0"/>
              </a:ext>
            </a:extLst>
          </a:blip>
          <a:srcRect l="37908" r="37908"/>
          <a:stretch>
            <a:fillRect/>
          </a:stretch>
        </p:blipFill>
        <p:spPr>
          <a:xfrm>
            <a:off x="0" y="0"/>
            <a:ext cx="2211524" cy="6858000"/>
          </a:xfrm>
          <a:prstGeom prst="rect">
            <a:avLst/>
          </a:prstGeom>
          <a:solidFill>
            <a:schemeClr val="bg1">
              <a:lumMod val="95000"/>
            </a:schemeClr>
          </a:solidFill>
        </p:spPr>
      </p:pic>
      <p:sp>
        <p:nvSpPr>
          <p:cNvPr id="6" name="Otsikko 1"/>
          <p:cNvSpPr txBox="1">
            <a:spLocks/>
          </p:cNvSpPr>
          <p:nvPr/>
        </p:nvSpPr>
        <p:spPr>
          <a:xfrm>
            <a:off x="2759103" y="410093"/>
            <a:ext cx="7918522" cy="706438"/>
          </a:xfrm>
          <a:prstGeom prst="rect">
            <a:avLst/>
          </a:prstGeom>
        </p:spPr>
        <p:txBody>
          <a:bodyPr vert="horz" lIns="91440" tIns="45720" rIns="91440" bIns="45720" rtlCol="0" anchor="b">
            <a:no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l"/>
            <a:r>
              <a:rPr lang="fi-FI" sz="3200" dirty="0">
                <a:latin typeface="Constantia" panose="02030602050306030303" pitchFamily="18" charset="0"/>
              </a:rPr>
              <a:t>6.  </a:t>
            </a:r>
            <a:r>
              <a:rPr lang="fi-FI" sz="3200" dirty="0" err="1">
                <a:latin typeface="Constantia" panose="02030602050306030303" pitchFamily="18" charset="0"/>
              </a:rPr>
              <a:t>aRVOT</a:t>
            </a:r>
            <a:endParaRPr lang="fi-FI" dirty="0">
              <a:latin typeface="Constantia" panose="02030602050306030303" pitchFamily="18" charset="0"/>
            </a:endParaRPr>
          </a:p>
        </p:txBody>
      </p:sp>
      <p:sp>
        <p:nvSpPr>
          <p:cNvPr id="8" name="Rectangle 7">
            <a:extLst>
              <a:ext uri="{FF2B5EF4-FFF2-40B4-BE49-F238E27FC236}">
                <a16:creationId xmlns:a16="http://schemas.microsoft.com/office/drawing/2014/main" id="{049B1BE7-4E3B-4FD8-B3AC-20328DBDB80C}"/>
              </a:ext>
            </a:extLst>
          </p:cNvPr>
          <p:cNvSpPr/>
          <p:nvPr/>
        </p:nvSpPr>
        <p:spPr>
          <a:xfrm>
            <a:off x="2759103" y="1263521"/>
            <a:ext cx="8817996" cy="5632311"/>
          </a:xfrm>
          <a:prstGeom prst="rect">
            <a:avLst/>
          </a:prstGeom>
        </p:spPr>
        <p:txBody>
          <a:bodyPr wrap="square">
            <a:spAutoFit/>
          </a:bodyPr>
          <a:lstStyle/>
          <a:p>
            <a:pPr eaLnBrk="0" hangingPunct="0"/>
            <a:r>
              <a:rPr lang="fi-FI" sz="2400" i="1" dirty="0"/>
              <a:t>Asiakaslähtöisyys: </a:t>
            </a:r>
            <a:r>
              <a:rPr lang="fi-FI" sz="2400" dirty="0"/>
              <a:t>kaikessa hankkeen kehitystoiminnassa lähtökohtana on asiakas</a:t>
            </a:r>
          </a:p>
          <a:p>
            <a:pPr lvl="0" eaLnBrk="0" hangingPunct="0"/>
            <a:endParaRPr lang="fi-FI" sz="2400" i="1" dirty="0"/>
          </a:p>
          <a:p>
            <a:pPr lvl="0" eaLnBrk="0" hangingPunct="0"/>
            <a:r>
              <a:rPr lang="fi-FI" sz="2400" i="1" dirty="0"/>
              <a:t>Avoimuus</a:t>
            </a:r>
            <a:r>
              <a:rPr lang="fi-FI" sz="2400" dirty="0"/>
              <a:t>: avoimuuden periaatetta toteutetaan kaikissa hankkeen toiminnoissa ja hankkeessa tuotettu materiaali tulee alan ammattilaisten avoimeen käyttöön. </a:t>
            </a:r>
          </a:p>
          <a:p>
            <a:pPr lvl="0" eaLnBrk="0" hangingPunct="0"/>
            <a:endParaRPr lang="fi-FI" sz="2400" dirty="0"/>
          </a:p>
          <a:p>
            <a:pPr lvl="0" eaLnBrk="0" hangingPunct="0"/>
            <a:r>
              <a:rPr lang="fi-FI" sz="2400" i="1" dirty="0"/>
              <a:t>Yhdessä kehittäminen: </a:t>
            </a:r>
            <a:r>
              <a:rPr lang="fi-FI" sz="2400" dirty="0"/>
              <a:t>prosessoimme hankkeen sisältöä yhdessä kotihoidon työntekijöiden ja esimiesten ja alalle suuntaavien opiskelijoiden kesken. Toimintamme tuottaa hyötyä yhteistyön kaikille osapuolille.</a:t>
            </a:r>
          </a:p>
          <a:p>
            <a:pPr lvl="0" eaLnBrk="0" hangingPunct="0"/>
            <a:endParaRPr lang="fi-FI" sz="2400" dirty="0"/>
          </a:p>
          <a:p>
            <a:pPr lvl="0" eaLnBrk="0" hangingPunct="0"/>
            <a:r>
              <a:rPr lang="fi-FI" sz="2400" i="1" dirty="0"/>
              <a:t>Kunnioitus:</a:t>
            </a:r>
            <a:r>
              <a:rPr lang="fi-FI" sz="2400" dirty="0"/>
              <a:t> arvostamme kaikkien osallistujien ammattitaitoa ja osaamista. Luomme yhteisiä kehittämismyönteisiä oppimis- ja työympäristöjä.</a:t>
            </a:r>
          </a:p>
        </p:txBody>
      </p:sp>
      <p:pic>
        <p:nvPicPr>
          <p:cNvPr id="9" name="Picture 8">
            <a:extLst>
              <a:ext uri="{FF2B5EF4-FFF2-40B4-BE49-F238E27FC236}">
                <a16:creationId xmlns:a16="http://schemas.microsoft.com/office/drawing/2014/main" id="{C6A982E9-5167-4652-BEDA-E2D8F01A8143}"/>
              </a:ext>
            </a:extLst>
          </p:cNvPr>
          <p:cNvPicPr>
            <a:picLocks noChangeAspect="1"/>
          </p:cNvPicPr>
          <p:nvPr/>
        </p:nvPicPr>
        <p:blipFill>
          <a:blip r:embed="rId3"/>
          <a:stretch>
            <a:fillRect/>
          </a:stretch>
        </p:blipFill>
        <p:spPr>
          <a:xfrm>
            <a:off x="7774500" y="272338"/>
            <a:ext cx="4001824" cy="981947"/>
          </a:xfrm>
          <a:prstGeom prst="rect">
            <a:avLst/>
          </a:prstGeom>
        </p:spPr>
      </p:pic>
    </p:spTree>
    <p:extLst>
      <p:ext uri="{BB962C8B-B14F-4D97-AF65-F5344CB8AC3E}">
        <p14:creationId xmlns:p14="http://schemas.microsoft.com/office/powerpoint/2010/main" val="1884214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tsikko 1"/>
          <p:cNvSpPr txBox="1">
            <a:spLocks/>
          </p:cNvSpPr>
          <p:nvPr/>
        </p:nvSpPr>
        <p:spPr>
          <a:xfrm>
            <a:off x="742950" y="742951"/>
            <a:ext cx="3747770" cy="4962524"/>
          </a:xfrm>
          <a:prstGeom prst="rect">
            <a:avLst/>
          </a:prstGeom>
        </p:spPr>
        <p:txBody>
          <a:bodyPr vert="horz" lIns="91440" tIns="45720" rIns="91440" bIns="45720" rtlCol="0" anchor="ctr">
            <a:normAutofit/>
          </a:bodyPr>
          <a:lstStyle>
            <a:lvl1pPr algn="r" defTabSz="914400" rtl="0" eaLnBrk="1" latinLnBrk="0" hangingPunct="1">
              <a:lnSpc>
                <a:spcPts val="6000"/>
              </a:lnSpc>
              <a:spcBef>
                <a:spcPct val="0"/>
              </a:spcBef>
              <a:buNone/>
              <a:defRPr sz="6000" b="1" kern="1200" cap="all" spc="-300" baseline="0">
                <a:solidFill>
                  <a:schemeClr val="tx1"/>
                </a:solidFill>
                <a:latin typeface="+mj-lt"/>
                <a:ea typeface="+mj-ea"/>
                <a:cs typeface="+mj-cs"/>
              </a:defRPr>
            </a:lvl1pPr>
          </a:lstStyle>
          <a:p>
            <a:pPr algn="ctr">
              <a:lnSpc>
                <a:spcPct val="90000"/>
              </a:lnSpc>
              <a:spcAft>
                <a:spcPts val="600"/>
              </a:spcAft>
            </a:pPr>
            <a:r>
              <a:rPr lang="en-US" sz="3600" kern="1200" dirty="0">
                <a:solidFill>
                  <a:srgbClr val="FFFFFF"/>
                </a:solidFill>
                <a:latin typeface="Constantia" panose="02030602050306030303" pitchFamily="18" charset="0"/>
              </a:rPr>
              <a:t>7. Veto- ja </a:t>
            </a:r>
            <a:r>
              <a:rPr lang="en-US" sz="3600" kern="1200" dirty="0" err="1">
                <a:solidFill>
                  <a:srgbClr val="FFFFFF"/>
                </a:solidFill>
                <a:latin typeface="Constantia" panose="02030602050306030303" pitchFamily="18" charset="0"/>
              </a:rPr>
              <a:t>pitovoimaa</a:t>
            </a:r>
            <a:r>
              <a:rPr lang="en-US" sz="3600" kern="1200" dirty="0">
                <a:solidFill>
                  <a:srgbClr val="FFFFFF"/>
                </a:solidFill>
                <a:latin typeface="Constantia" panose="02030602050306030303" pitchFamily="18" charset="0"/>
              </a:rPr>
              <a:t> </a:t>
            </a:r>
            <a:r>
              <a:rPr lang="en-US" sz="3600" kern="1200" dirty="0" err="1">
                <a:solidFill>
                  <a:srgbClr val="FFFFFF"/>
                </a:solidFill>
                <a:latin typeface="Constantia" panose="02030602050306030303" pitchFamily="18" charset="0"/>
              </a:rPr>
              <a:t>kotihoitoon</a:t>
            </a:r>
            <a:endParaRPr lang="en-US" sz="3600" kern="1200" dirty="0">
              <a:solidFill>
                <a:srgbClr val="FFFFFF"/>
              </a:solidFill>
              <a:latin typeface="Constantia" panose="02030602050306030303" pitchFamily="18" charset="0"/>
            </a:endParaRPr>
          </a:p>
          <a:p>
            <a:pPr algn="ctr">
              <a:lnSpc>
                <a:spcPct val="90000"/>
              </a:lnSpc>
              <a:spcAft>
                <a:spcPts val="600"/>
              </a:spcAft>
            </a:pPr>
            <a:r>
              <a:rPr lang="en-US" sz="3600" kern="1200" dirty="0" err="1">
                <a:solidFill>
                  <a:srgbClr val="FFFFFF"/>
                </a:solidFill>
                <a:latin typeface="Constantia" panose="02030602050306030303" pitchFamily="18" charset="0"/>
              </a:rPr>
              <a:t>hankkeen</a:t>
            </a:r>
            <a:r>
              <a:rPr lang="en-US" sz="3600" kern="1200" dirty="0">
                <a:solidFill>
                  <a:srgbClr val="FFFFFF"/>
                </a:solidFill>
                <a:latin typeface="Constantia" panose="02030602050306030303" pitchFamily="18" charset="0"/>
              </a:rPr>
              <a:t> </a:t>
            </a:r>
            <a:r>
              <a:rPr lang="en-US" sz="3600" kern="1200" dirty="0" err="1">
                <a:solidFill>
                  <a:srgbClr val="FFFFFF"/>
                </a:solidFill>
                <a:latin typeface="Constantia" panose="02030602050306030303" pitchFamily="18" charset="0"/>
              </a:rPr>
              <a:t>kattavuus</a:t>
            </a:r>
            <a:r>
              <a:rPr lang="en-US" sz="3600" kern="1200" dirty="0">
                <a:solidFill>
                  <a:srgbClr val="FFFFFF"/>
                </a:solidFill>
                <a:latin typeface="Constantia" panose="02030602050306030303" pitchFamily="18" charset="0"/>
              </a:rPr>
              <a:t>  </a:t>
            </a:r>
          </a:p>
          <a:p>
            <a:pPr algn="ctr">
              <a:lnSpc>
                <a:spcPct val="90000"/>
              </a:lnSpc>
              <a:spcAft>
                <a:spcPts val="600"/>
              </a:spcAft>
            </a:pPr>
            <a:r>
              <a:rPr lang="en-US" sz="3600" kern="1200" dirty="0" err="1">
                <a:solidFill>
                  <a:srgbClr val="FFFFFF"/>
                </a:solidFill>
                <a:latin typeface="Constantia" panose="02030602050306030303" pitchFamily="18" charset="0"/>
              </a:rPr>
              <a:t>Pirkanmaa</a:t>
            </a:r>
            <a:r>
              <a:rPr lang="en-US" sz="3600" kern="1200" dirty="0">
                <a:solidFill>
                  <a:srgbClr val="FFFFFF"/>
                </a:solidFill>
                <a:latin typeface="Constantia" panose="02030602050306030303" pitchFamily="18" charset="0"/>
              </a:rPr>
              <a:t> ja </a:t>
            </a:r>
            <a:r>
              <a:rPr lang="en-US" sz="3600" kern="1200" dirty="0" err="1">
                <a:solidFill>
                  <a:srgbClr val="FFFFFF"/>
                </a:solidFill>
                <a:latin typeface="Constantia" panose="02030602050306030303" pitchFamily="18" charset="0"/>
              </a:rPr>
              <a:t>Satakunta</a:t>
            </a:r>
            <a:endParaRPr lang="en-US" sz="3600" kern="1200" dirty="0">
              <a:solidFill>
                <a:srgbClr val="FFFFFF"/>
              </a:solidFill>
              <a:latin typeface="Constantia" panose="02030602050306030303" pitchFamily="18" charset="0"/>
            </a:endParaRPr>
          </a:p>
        </p:txBody>
      </p:sp>
      <p:pic>
        <p:nvPicPr>
          <p:cNvPr id="5" name="Picture 4">
            <a:extLst>
              <a:ext uri="{FF2B5EF4-FFF2-40B4-BE49-F238E27FC236}">
                <a16:creationId xmlns:a16="http://schemas.microsoft.com/office/drawing/2014/main" id="{D8D73E32-D993-44EE-9DB7-3BBCFEA573B9}"/>
              </a:ext>
            </a:extLst>
          </p:cNvPr>
          <p:cNvPicPr>
            <a:picLocks noChangeAspect="1"/>
          </p:cNvPicPr>
          <p:nvPr/>
        </p:nvPicPr>
        <p:blipFill>
          <a:blip r:embed="rId2"/>
          <a:stretch>
            <a:fillRect/>
          </a:stretch>
        </p:blipFill>
        <p:spPr>
          <a:xfrm>
            <a:off x="5955286" y="0"/>
            <a:ext cx="4522124" cy="6858000"/>
          </a:xfrm>
          <a:prstGeom prst="rect">
            <a:avLst/>
          </a:prstGeom>
        </p:spPr>
      </p:pic>
    </p:spTree>
    <p:extLst>
      <p:ext uri="{BB962C8B-B14F-4D97-AF65-F5344CB8AC3E}">
        <p14:creationId xmlns:p14="http://schemas.microsoft.com/office/powerpoint/2010/main" val="208246730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381CC2EC1BF34B8ECB1CC508C238CB" ma:contentTypeVersion="4" ma:contentTypeDescription="Create a new document." ma:contentTypeScope="" ma:versionID="8c7ff73dd97075b69f892cd17275c5c1">
  <xsd:schema xmlns:xsd="http://www.w3.org/2001/XMLSchema" xmlns:xs="http://www.w3.org/2001/XMLSchema" xmlns:p="http://schemas.microsoft.com/office/2006/metadata/properties" xmlns:ns2="5cb28fa7-da1c-4eba-8802-1f27c22b819b" xmlns:ns3="c08c089c-c6c4-4e6f-8a1b-4d19f0f2b7be" targetNamespace="http://schemas.microsoft.com/office/2006/metadata/properties" ma:root="true" ma:fieldsID="44795576ea40e5e77c1908d7bf888378" ns2:_="" ns3:_="">
    <xsd:import namespace="5cb28fa7-da1c-4eba-8802-1f27c22b819b"/>
    <xsd:import namespace="c08c089c-c6c4-4e6f-8a1b-4d19f0f2b7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28fa7-da1c-4eba-8802-1f27c22b8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8c089c-c6c4-4e6f-8a1b-4d19f0f2b7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61CFE-D4DA-4753-A9A5-D482B9609A35}">
  <ds:schemaRefs>
    <ds:schemaRef ds:uri="5cb28fa7-da1c-4eba-8802-1f27c22b819b"/>
    <ds:schemaRef ds:uri="http://purl.org/dc/elements/1.1/"/>
    <ds:schemaRef ds:uri="http://schemas.microsoft.com/office/2006/metadata/properties"/>
    <ds:schemaRef ds:uri="http://schemas.microsoft.com/office/2006/documentManagement/types"/>
    <ds:schemaRef ds:uri="c08c089c-c6c4-4e6f-8a1b-4d19f0f2b7be"/>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28F890D-E07C-4AA9-A647-C995FCBF23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b28fa7-da1c-4eba-8802-1f27c22b819b"/>
    <ds:schemaRef ds:uri="c08c089c-c6c4-4e6f-8a1b-4d19f0f2b7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480BF6-BE17-4A72-839D-30C53F0311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1618</Words>
  <Application>Microsoft Office PowerPoint</Application>
  <PresentationFormat>Laajakuva</PresentationFormat>
  <Paragraphs>246</Paragraphs>
  <Slides>18</Slides>
  <Notes>1</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18</vt:i4>
      </vt:variant>
    </vt:vector>
  </HeadingPairs>
  <TitlesOfParts>
    <vt:vector size="28" baseType="lpstr">
      <vt:lpstr>Arial</vt:lpstr>
      <vt:lpstr>Calibri</vt:lpstr>
      <vt:lpstr>Calibri Light</vt:lpstr>
      <vt:lpstr>Cambria</vt:lpstr>
      <vt:lpstr>Constantia</vt:lpstr>
      <vt:lpstr>Corbel</vt:lpstr>
      <vt:lpstr>Tahoma</vt:lpstr>
      <vt:lpstr>Times New Roman</vt:lpstr>
      <vt:lpstr>Wingdings</vt:lpstr>
      <vt:lpstr>Office-teema</vt:lpstr>
      <vt:lpstr>Veto- ja pitovoima a kotihoitoon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2020-04-22T16:41:43Z</dcterms:created>
  <dcterms:modified xsi:type="dcterms:W3CDTF">2021-01-05T10:44:39Z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0x01010016381CC2EC1BF34B8ECB1CC508C238CB</vt:lpwstr>
  </property>
</Properties>
</file>