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7" r:id="rId5"/>
    <p:sldId id="268" r:id="rId6"/>
    <p:sldId id="269" r:id="rId7"/>
    <p:sldId id="273" r:id="rId8"/>
    <p:sldId id="270" r:id="rId9"/>
    <p:sldId id="27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05C3-36FD-4EE5-BD78-784CF8603BC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A7BE8-4389-42B8-BA4E-1BD7749026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87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Muistutus ennakkotehtävästä alkusanojen yhteydessä.  Disc-analyysi ja työhyvinvointikyselystä toivotaan palaute klo 15-16 palautteelle varatussa ajankohdassa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A7BE8-4389-42B8-BA4E-1BD77490267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726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590A00-D434-4360-AAD1-23422DEB2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C3B1FC-4A3F-4B00-91D8-42F41FE06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E8ECD9-6BE6-4300-93AC-7A1A08C36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DC7B4A-454C-4C4A-B457-6EB2E46EA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382137-84CE-4463-8E36-ADACD9C3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39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326300-8396-419B-8FED-1F5609BC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3D8A9F-7F7D-444D-82CB-FC9B50476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0A93F1-989E-4AAE-804D-0501E3DE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11A9F6-F8EE-4282-BAEB-DE2487581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78D380-D103-4E87-A2C7-C38AA7C9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19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72CEAF4-528E-4E66-9195-52D076699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61E2A77-71DB-4EE0-9A08-A7F57E5E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60EA51-1C73-4051-BBD4-1F10CA97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33A6D3-1BE6-499D-B807-5586E4F5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0C215B-E4B7-4A46-9B52-F6D65B42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68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52C9C5-CBEE-4B2C-99B2-AA12F071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6D357E-2605-47B7-B343-096B1E07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A9A33C-02C1-4280-8F53-FDDB49D4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61764E-1015-4480-80DD-B2D1ED66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C63FA3-3596-4A56-9D81-4A7299CB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29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149A39-2B66-4DF5-8121-18BBC9F8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DAAD15-1D02-4BF3-B43C-96BD5EDBB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49FF94-C6BD-4372-9A70-EC690B1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07D3FF-7221-473C-A496-FB66AFE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BF3620-58BE-4769-838D-854A9D21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65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FA6E02-1974-4F00-A63E-30FEC7C8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4A7CD-9899-4DED-8E1D-BF86569E5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0DCED1-D36A-480D-B32E-3052403BB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D752F5-C8BB-42E2-A38F-96A5201A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05EB2E-C333-4C6B-8C6E-E3099B48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7D0EDB-CA20-4F6E-BFBE-CC89C9D5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4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835578-ECB3-4AD7-B9A4-6B7DCFFC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CF4B6F-7AD4-4BC7-B5BD-537B1BAD5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8C3DB5-DDE7-44C2-9F79-A30CF0890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9AE66F-ACA8-4C95-A9E4-B8196C151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9472D51-DAC4-42A7-8274-C3CB858B6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7059650-AD8B-49E2-9069-2E93326E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98057B-2036-4FEE-944A-668F2495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8AFD58F-4A9F-44D0-A32C-5AE76414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68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8AF4D-8656-4EFC-A222-5151B2ED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3C225D-A052-49B7-9D6D-E728DD78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4CE1CEA-814A-463C-A1E8-D02796BE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C97C48-54D4-4D2D-878B-C2922579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68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957362-574B-4A35-AF19-6302C06D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64081D-C1C1-4E63-B92D-E2F8E872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21C40C-57DA-401B-8EF5-5DDA1031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35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9F1A5-B4F9-4420-9695-E447C58C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5E929A-2F7D-4B6D-969A-8BAB16026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4A42D54-F9DC-40AB-897B-858D75CCB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6FD81E-31F1-469A-A5FF-4C6DC27D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17587F-6F31-43A4-9173-79B4107B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20A9AE-9707-45D7-954D-4D51E117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49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F5DC05-3072-40F9-A9C4-07C8479F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020D6E8-0DB3-453C-86E8-76858264F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F9A4A83-5595-4F64-BEF2-D448E70C4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4130E0-05B5-4F90-9F35-FF0EBCFA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672218-23B7-487B-B497-CD2D9775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C067B2-68B7-4AB2-AFD9-2DA0DD23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87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82B8BE-03F8-49CC-9C89-DA0FBA47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6DC228-52D6-48B2-BBC8-1FB85E1C5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9818E3-0095-4234-A374-85565D9AF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B8D-38A7-44BB-9490-3C24162AD8DF}" type="datetimeFigureOut">
              <a:rPr lang="fi-FI" smtClean="0"/>
              <a:t>12.10.2021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6BA5B4-FFBE-432B-999F-3D020C735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60DC4C-C077-4D2F-A72D-27695545F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DEEB8-EEBB-4F0D-9546-7D06AC874E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39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elomake.samk.fi/lomakkeet/12242/lomake.html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7" Type="http://schemas.openxmlformats.org/officeDocument/2006/relationships/hyperlink" Target="https://fb.me/e/1VljgVO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vetovoimainenvanhustyo.fi/event/vanhustyossa-hyvaa-nakyvissa/" TargetMode="External"/><Relationship Id="rId5" Type="http://schemas.openxmlformats.org/officeDocument/2006/relationships/hyperlink" Target="https://link.webropol.com/s/vanhustyossahyvaanakyvissa" TargetMode="Externa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Person, die ein leeres Telefon anschaut">
            <a:extLst>
              <a:ext uri="{FF2B5EF4-FFF2-40B4-BE49-F238E27FC236}">
                <a16:creationId xmlns:a16="http://schemas.microsoft.com/office/drawing/2014/main" id="{D8F7B74E-52EB-473F-8E95-187A825FAC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84344"/>
            <a:ext cx="7571574" cy="5050227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F2A3E724-3889-4AD4-86A0-136E571F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408954"/>
            <a:ext cx="11290703" cy="5467823"/>
          </a:xfrm>
        </p:spPr>
        <p:txBody>
          <a:bodyPr>
            <a:normAutofit/>
          </a:bodyPr>
          <a:lstStyle/>
          <a:p>
            <a:pPr marL="342900" lvl="0" indent="-342900">
              <a:buSzPts val="1200"/>
              <a:buFont typeface="Times New Roman" panose="02020603050405020304" pitchFamily="18" charset="0"/>
              <a:buAutoNum type="arabicPeriod"/>
            </a:pPr>
            <a:r>
              <a:rPr lang="fi-FI" sz="3200" b="1" dirty="0">
                <a:latin typeface="Californian FB" panose="0207040306080B030204" pitchFamily="18" charset="0"/>
                <a:ea typeface="Calibri" panose="020F0502020204030204" pitchFamily="34" charset="0"/>
                <a:cs typeface="CordiaUPC" panose="020B0502040204020203" pitchFamily="34" charset="-34"/>
              </a:rPr>
              <a:t>VETO- JA PITOVOIMAA KOTIHOITOON ESR-hankkeen </a:t>
            </a:r>
            <a:br>
              <a:rPr lang="fi-FI" sz="3200" b="1" dirty="0">
                <a:latin typeface="Californian FB" panose="0207040306080B030204" pitchFamily="18" charset="0"/>
                <a:ea typeface="Calibri" panose="020F0502020204030204" pitchFamily="34" charset="0"/>
                <a:cs typeface="CordiaUPC" panose="020B0502040204020203" pitchFamily="34" charset="-34"/>
              </a:rPr>
            </a:br>
            <a:r>
              <a:rPr lang="fi-FI" sz="3200" b="1" dirty="0">
                <a:latin typeface="Californian FB" panose="0207040306080B030204" pitchFamily="18" charset="0"/>
                <a:ea typeface="Calibri" panose="020F0502020204030204" pitchFamily="34" charset="0"/>
                <a:cs typeface="CordiaUPC" panose="020B0502040204020203" pitchFamily="34" charset="-34"/>
              </a:rPr>
              <a:t>3. työpaja tiistaina </a:t>
            </a:r>
            <a:r>
              <a:rPr lang="fi-FI" sz="3200" b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CordiaUPC" panose="020B0502040204020203" pitchFamily="34" charset="-34"/>
              </a:rPr>
              <a:t> </a:t>
            </a:r>
            <a:r>
              <a:rPr lang="fi-FI" sz="3200" b="1" u="sng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CordiaUPC" panose="020B0502040204020203" pitchFamily="34" charset="-34"/>
              </a:rPr>
              <a:t>12.10.21 klo 12-16</a:t>
            </a:r>
            <a:br>
              <a:rPr lang="fi-FI" sz="3200" b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CordiaUPC" panose="020B0502040204020203" pitchFamily="34" charset="-34"/>
              </a:rPr>
            </a:br>
            <a:b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24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Aiheena: </a:t>
            </a:r>
            <a:r>
              <a:rPr lang="fi-FI" sz="2800" b="1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Itsensä</a:t>
            </a:r>
            <a:r>
              <a:rPr lang="fi-FI" sz="28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 </a:t>
            </a:r>
            <a:r>
              <a:rPr lang="fi-FI" sz="2800" b="1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johtaminen arjessa</a:t>
            </a:r>
            <a:br>
              <a:rPr lang="fi-FI" sz="2400" b="1" dirty="0">
                <a:latin typeface="Californian FB" panose="0207040306080B030204" pitchFamily="18" charset="0"/>
                <a:ea typeface="Calibri" panose="020F0502020204030204" pitchFamily="34" charset="0"/>
              </a:rPr>
            </a:br>
            <a:br>
              <a:rPr lang="fi-FI" sz="24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4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- </a:t>
            </a: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klo 12-13 itsenäisesti ennakkotehtävä </a:t>
            </a:r>
            <a:b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- klo 13.00 tervetuloa itsensä johtaminen arjessa työpajaan, projektipäällikön alkusanat, johdanto </a:t>
            </a:r>
            <a:b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   päivän sisältöön.  Katja Hautsalo ohjeistaa päivän työskentelyn</a:t>
            </a:r>
            <a:b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- klo 13.10</a:t>
            </a:r>
            <a:r>
              <a:rPr lang="fi-FI" sz="2000" dirty="0">
                <a:latin typeface="Californian FB" panose="0207040306080B030204" pitchFamily="18" charset="0"/>
                <a:ea typeface="Calibri" panose="020F0502020204030204" pitchFamily="34" charset="0"/>
              </a:rPr>
              <a:t> </a:t>
            </a: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itsensä johtaminen-teema pienryhmissä keskustellen Seppo-peliä käyttäen</a:t>
            </a:r>
            <a:br>
              <a:rPr lang="fi-FI" sz="2000" dirty="0"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latin typeface="Californian FB" panose="0207040306080B030204" pitchFamily="18" charset="0"/>
                <a:ea typeface="Calibri" panose="020F0502020204030204" pitchFamily="34" charset="0"/>
              </a:rPr>
              <a:t>- klo 14.10 pieni yhteenveto äskeisestä </a:t>
            </a:r>
            <a:br>
              <a:rPr lang="fi-FI" sz="2000" dirty="0"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latin typeface="Californian FB" panose="0207040306080B030204" pitchFamily="18" charset="0"/>
                <a:ea typeface="Calibri" panose="020F0502020204030204" pitchFamily="34" charset="0"/>
              </a:rPr>
              <a:t>- klo 14.30 </a:t>
            </a: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vanhustyön lehtori </a:t>
            </a:r>
            <a:r>
              <a:rPr lang="fi-FI" sz="2000" dirty="0" err="1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Samk</a:t>
            </a: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, YTT, työnohjaaja Arja Ruisniemi alustaa muutoksesta</a:t>
            </a:r>
            <a:b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- klo 14.50 yhteenvetoa ja loppusanat</a:t>
            </a:r>
            <a:b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- klo 15-16 itsenäisesti </a:t>
            </a:r>
            <a:r>
              <a:rPr lang="fi-FI" sz="200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palautteenanto seminaarista</a:t>
            </a:r>
            <a:r>
              <a:rPr lang="fi-FI" sz="2000">
                <a:latin typeface="Californian FB" panose="0207040306080B030204" pitchFamily="18" charset="0"/>
                <a:ea typeface="Calibri" panose="020F0502020204030204" pitchFamily="34" charset="0"/>
              </a:rPr>
              <a:t> oheisen linkin kautta:   </a:t>
            </a:r>
            <a:r>
              <a:rPr lang="fi-FI" sz="20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</a:t>
            </a:r>
            <a:r>
              <a:rPr lang="fi-FI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://elomake.samk.fi//lomakkeet/12242/lomakkeet.html </a:t>
            </a:r>
            <a:b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b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</a:br>
            <a:r>
              <a:rPr lang="fi-FI" sz="2000" dirty="0">
                <a:effectLst/>
                <a:latin typeface="Californian FB" panose="0207040306080B030204" pitchFamily="18" charset="0"/>
                <a:ea typeface="Calibri" panose="020F0502020204030204" pitchFamily="34" charset="0"/>
              </a:rPr>
              <a:t>-Kiitos osallistumisestasi!</a:t>
            </a:r>
            <a:endParaRPr lang="fi-FI" sz="2400" dirty="0">
              <a:latin typeface="Californian FB" panose="0207040306080B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E3B04-C3FB-49D8-9E19-91B53BDE8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530" y="5881219"/>
            <a:ext cx="1472809" cy="420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AFF6D-7DAB-4BD2-B157-5ED0EA496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380" y="5762857"/>
            <a:ext cx="1436879" cy="69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30B82-462A-4A3D-BCD5-EBA4CD771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438" y="5705307"/>
            <a:ext cx="1750051" cy="68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B298E-27C9-4DAD-94C5-71598A4BEF57}"/>
              </a:ext>
            </a:extLst>
          </p:cNvPr>
          <p:cNvSpPr/>
          <p:nvPr/>
        </p:nvSpPr>
        <p:spPr>
          <a:xfrm>
            <a:off x="134705" y="6511376"/>
            <a:ext cx="6933132" cy="2923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600"/>
              </a:spcAft>
            </a:pPr>
            <a:r>
              <a:rPr lang="fi-FI" sz="1300" i="1">
                <a:solidFill>
                  <a:schemeClr val="tx1">
                    <a:lumMod val="65000"/>
                    <a:lumOff val="35000"/>
                  </a:schemeClr>
                </a:solidFill>
              </a:rPr>
              <a:t>Kestävää kasvua ja työtä 2014 – 2020 Suomen rakennerahasto-ohjelma</a:t>
            </a:r>
            <a:endParaRPr lang="fi-FI" sz="1300" i="1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pic>
        <p:nvPicPr>
          <p:cNvPr id="13" name="Picture 1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1BD10E8-4EC3-4E40-9197-EC6C7DDC7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799" y="255201"/>
            <a:ext cx="2214245" cy="488092"/>
          </a:xfrm>
          <a:prstGeom prst="rect">
            <a:avLst/>
          </a:prstGeom>
        </p:spPr>
      </p:pic>
      <p:pic>
        <p:nvPicPr>
          <p:cNvPr id="4" name="Kuva 10" descr="Kuva, joka sisältää kohteen kukka&#10;&#10;Kuvaus luotu, erittäin korkea luotettavuus">
            <a:extLst>
              <a:ext uri="{FF2B5EF4-FFF2-40B4-BE49-F238E27FC236}">
                <a16:creationId xmlns:a16="http://schemas.microsoft.com/office/drawing/2014/main" id="{B1632382-DF0F-41F9-8D9C-B0B5524EE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" y="5601913"/>
            <a:ext cx="950299" cy="985979"/>
          </a:xfrm>
          <a:prstGeom prst="rect">
            <a:avLst/>
          </a:prstGeom>
        </p:spPr>
      </p:pic>
      <p:pic>
        <p:nvPicPr>
          <p:cNvPr id="12" name="Kuva 13">
            <a:extLst>
              <a:ext uri="{FF2B5EF4-FFF2-40B4-BE49-F238E27FC236}">
                <a16:creationId xmlns:a16="http://schemas.microsoft.com/office/drawing/2014/main" id="{9BB9D07C-F0BD-4A91-9CCF-9EEA933DAA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6240" y="5714904"/>
            <a:ext cx="1044204" cy="747785"/>
          </a:xfrm>
          <a:prstGeom prst="rect">
            <a:avLst/>
          </a:prstGeom>
        </p:spPr>
      </p:pic>
      <p:pic>
        <p:nvPicPr>
          <p:cNvPr id="16" name="Kuva 29">
            <a:extLst>
              <a:ext uri="{FF2B5EF4-FFF2-40B4-BE49-F238E27FC236}">
                <a16:creationId xmlns:a16="http://schemas.microsoft.com/office/drawing/2014/main" id="{B2179EC9-3146-403A-9FC8-33B39DE9BC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2215" y="5744663"/>
            <a:ext cx="1266182" cy="6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Черные круглый циферблат на желтом фоне">
            <a:extLst>
              <a:ext uri="{FF2B5EF4-FFF2-40B4-BE49-F238E27FC236}">
                <a16:creationId xmlns:a16="http://schemas.microsoft.com/office/drawing/2014/main" id="{CDD1F4A6-420F-408B-A14D-F9182649A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8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266624C-3248-4368-9365-AEDE3F13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4600" b="1">
                <a:latin typeface="Californian FB" panose="0207040306080B030204" pitchFamily="18" charset="0"/>
              </a:rPr>
              <a:t>ASIAA TYÖPAJAN SISÄLLÖSTÄ ja OHJEITA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5585F6-1B3A-4D2C-BAA3-C79FFF28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6713552" cy="4707967"/>
          </a:xfrm>
        </p:spPr>
        <p:txBody>
          <a:bodyPr anchor="t">
            <a:normAutofit/>
          </a:bodyPr>
          <a:lstStyle/>
          <a:p>
            <a:r>
              <a:rPr lang="fi-FI" sz="1800" dirty="0"/>
              <a:t>Voisiko jokainen osallistuja, jonka koneella on useampi henkilö, laittaa chattiin tiedon, </a:t>
            </a:r>
            <a:r>
              <a:rPr lang="fi-FI" sz="1800" b="1" dirty="0"/>
              <a:t>ketkä (etu- ja sukunimi) ovat samalla koneella</a:t>
            </a:r>
            <a:r>
              <a:rPr lang="fi-FI" sz="1800" dirty="0"/>
              <a:t>, koska se vaikuttaa pienryhmäjakoihin ja niiden määrään.</a:t>
            </a:r>
          </a:p>
          <a:p>
            <a:r>
              <a:rPr lang="fi-FI" sz="1800" dirty="0"/>
              <a:t>Ennakkotehtävät:</a:t>
            </a:r>
          </a:p>
          <a:p>
            <a:pPr lvl="1"/>
            <a:r>
              <a:rPr lang="fi-FI" sz="1800" dirty="0"/>
              <a:t>Toivomme, että mahdollisimman moni on tehnyt pyytämämme ennakkotehtävät: Disc-toimintatyylianalyysin ja työhyvinvointitestin. Mitä ne kertoivat sinulle tiimityöskentelyn näkökulmasta: mitä hyvää ja mitä kehitettävää havaitsit?  Toivomme, että voit vastata joihinkin kysymykseen palautelomakkeessa, jonka osoite jaetaan työpajan päätteeksi.</a:t>
            </a:r>
          </a:p>
          <a:p>
            <a:r>
              <a:rPr lang="fi-FI" sz="1800" dirty="0"/>
              <a:t>Alkuohjeistuksen jälkeen paneudutaan tässä työpajassa päivän aiheeseen: itsensä johtaminen arjessa pelin avulla.  Otamme käyttöön nk. Seppo-pelin, jonka ohjeistaa Katja Hautsalo.  Peliä varten jakaudumme pienryhmiin.</a:t>
            </a:r>
          </a:p>
          <a:p>
            <a:r>
              <a:rPr lang="fi-FI" sz="1800" dirty="0"/>
              <a:t>Kun peli päättyy, ohjeistamme teidät yhteenvetoon.</a:t>
            </a:r>
          </a:p>
          <a:p>
            <a:pPr lvl="1"/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393068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Sulje oliivinvihreä haara laskusta">
            <a:extLst>
              <a:ext uri="{FF2B5EF4-FFF2-40B4-BE49-F238E27FC236}">
                <a16:creationId xmlns:a16="http://schemas.microsoft.com/office/drawing/2014/main" id="{CA608C1A-4326-49A9-B6A0-EE037FBB2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ECC357-1702-41C5-8F28-A24CD4AD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fi-FI" sz="2800" b="1"/>
              <a:t>KIITOS OSALLISTUMISESTASI JA TERVETULOA HANKKEEMME TULEVIIN TAPAHTUMIIN!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DA3D62-3977-46C0-A54B-F1415C3F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lnSpcReduction="10000"/>
          </a:bodyPr>
          <a:lstStyle/>
          <a:p>
            <a:pPr marL="342900" marR="440690" lvl="0" indent="-342900" fontAlgn="base">
              <a:spcAft>
                <a:spcPts val="80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fi-FI" sz="2000" b="1" i="1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25.10.21 klo 13-15</a:t>
            </a:r>
            <a:r>
              <a:rPr lang="fi-FI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Vanhustyöhön ja kotihoitoon liittyvien </a:t>
            </a:r>
            <a:r>
              <a:rPr lang="fi-FI" sz="2000" b="1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vetovoimahankkeiden ilmainen yhteiswebinaari</a:t>
            </a:r>
            <a:r>
              <a:rPr lang="fi-FI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Webinaarin kohderyhmä: kuntapäättäjät, esimiehet, vanhusneuvostot ja 3.sektori, myös työntekijät ja opiskelijat ovat tervetulleita. Tilaisuuden </a:t>
            </a:r>
            <a:r>
              <a:rPr lang="fi-FI" sz="2000" b="1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pääesiintyjänä ja juontajana on näyttelijälegenda Seela </a:t>
            </a:r>
            <a:r>
              <a:rPr lang="fi-FI" sz="2000" b="1" u="none" strike="noStrike" dirty="0" err="1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Sella</a:t>
            </a:r>
            <a:r>
              <a:rPr lang="fi-FI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joka käsittelee 15 minuuttisessa puheen-vuorossaan ikääntymistä, johtamista, vanhustyön brändiä ja mielikuvaa.. 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440690" lvl="0" indent="-342900" fontAlgn="base">
              <a:spcAft>
                <a:spcPts val="25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fi-FI" sz="2000" b="1" i="1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 16.11.21 klo 13-14 </a:t>
            </a:r>
            <a:r>
              <a:rPr lang="fi-FI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Combilanssi®-toiminnan esittely.  Ilmoittautumisohjeet tulevat myöhemmin.</a:t>
            </a:r>
            <a:r>
              <a:rPr lang="fi-FI" sz="2000" b="1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Katso tarkemmin esittely: https://www.satasairaala.fi/tutkimus/paattyneet-hankkeet/combilanssi</a:t>
            </a:r>
            <a:endParaRPr lang="fi-FI" sz="20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8504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8C5EC94-9E9F-416C-9B62-A89EF292E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81" y="457200"/>
            <a:ext cx="70968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E8C6F20B-4E33-4E65-92A2-96239BD06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32826"/>
              </p:ext>
            </p:extLst>
          </p:nvPr>
        </p:nvGraphicFramePr>
        <p:xfrm>
          <a:off x="10578" y="25685"/>
          <a:ext cx="12181422" cy="685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6096000" imgH="3429000" progId="Acrobat.Document.DC">
                  <p:embed/>
                </p:oleObj>
              </mc:Choice>
              <mc:Fallback>
                <p:oleObj name="Acrobat Document" r:id="rId3" imgW="6096000" imgH="3429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8" y="25685"/>
                        <a:ext cx="12181422" cy="685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99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>
            <a:hlinkClick r:id="" action="ppaction://ole?verb=0"/>
            <a:extLst>
              <a:ext uri="{FF2B5EF4-FFF2-40B4-BE49-F238E27FC236}">
                <a16:creationId xmlns:a16="http://schemas.microsoft.com/office/drawing/2014/main" id="{734EE4AE-7EBA-43FE-9519-8CAB1F980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20209"/>
              </p:ext>
            </p:extLst>
          </p:nvPr>
        </p:nvGraphicFramePr>
        <p:xfrm>
          <a:off x="53806" y="30266"/>
          <a:ext cx="12084387" cy="679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11" name="Objekti 10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CCE4CB2-6D28-4A5A-A5E3-4222C909BA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06" y="30266"/>
                        <a:ext cx="12084387" cy="6797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2584EFEA-1EB7-48D3-AC99-B9FB6F0C52BB}"/>
              </a:ext>
            </a:extLst>
          </p:cNvPr>
          <p:cNvSpPr txBox="1"/>
          <p:nvPr/>
        </p:nvSpPr>
        <p:spPr>
          <a:xfrm>
            <a:off x="342472" y="0"/>
            <a:ext cx="1150705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3200" dirty="0"/>
          </a:p>
          <a:p>
            <a:r>
              <a:rPr lang="fi-FI" sz="3200" dirty="0"/>
              <a:t>Vanhustyössä hyvää näkyvissä -webinaari 25.10. kello 13–15. Ilmoittautumiset viimeistään 21.10. oheisesta linkistä </a:t>
            </a:r>
            <a:r>
              <a:rPr lang="fi-FI" sz="3200" dirty="0">
                <a:hlinkClick r:id="rId5"/>
              </a:rPr>
              <a:t>https://link.webropol.com/s/vanhustyossahyvaanakyvissa</a:t>
            </a:r>
            <a:r>
              <a:rPr lang="fi-FI" sz="3200" dirty="0"/>
              <a:t> </a:t>
            </a:r>
          </a:p>
          <a:p>
            <a:r>
              <a:rPr lang="fi-FI" sz="3200" dirty="0"/>
              <a:t>Tapahtuma on maksuton. Tervetuloa!</a:t>
            </a:r>
          </a:p>
          <a:p>
            <a:endParaRPr lang="fi-FI" sz="3200" dirty="0"/>
          </a:p>
          <a:p>
            <a:endParaRPr lang="fi-FI" sz="3200" dirty="0"/>
          </a:p>
          <a:p>
            <a:r>
              <a:rPr lang="fi-FI" sz="2400" dirty="0"/>
              <a:t>Lisätiedot tapahtumasta:</a:t>
            </a:r>
          </a:p>
          <a:p>
            <a:endParaRPr lang="fi-FI" sz="2400" dirty="0"/>
          </a:p>
          <a:p>
            <a:r>
              <a:rPr lang="fi-FI" sz="2400" dirty="0"/>
              <a:t>Tapahtuman kotisivu: </a:t>
            </a:r>
          </a:p>
          <a:p>
            <a:r>
              <a:rPr lang="fi-FI" sz="2400" dirty="0">
                <a:hlinkClick r:id="rId6"/>
              </a:rPr>
              <a:t>https://vetovoimainenvanhustyo.fi/event/vanhustyossa-hyvaa-nakyvissa/</a:t>
            </a:r>
            <a:r>
              <a:rPr lang="fi-FI" sz="2400" dirty="0"/>
              <a:t> </a:t>
            </a:r>
          </a:p>
          <a:p>
            <a:r>
              <a:rPr lang="fi-FI" sz="2400" dirty="0"/>
              <a:t>Tapahtuman FB-sivu: </a:t>
            </a:r>
          </a:p>
          <a:p>
            <a:r>
              <a:rPr lang="fi-FI" sz="2400" dirty="0">
                <a:hlinkClick r:id="rId7"/>
              </a:rPr>
              <a:t>https://fb.me/e/1VljgVOU</a:t>
            </a:r>
            <a:r>
              <a:rPr lang="fi-FI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177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cff8ad95-c710-4f6a-8239-4afb924ef0ce" xsi:nil="true"/>
    <Invited_Teachers xmlns="cff8ad95-c710-4f6a-8239-4afb924ef0ce" xsi:nil="true"/>
    <Invited_Students xmlns="cff8ad95-c710-4f6a-8239-4afb924ef0ce" xsi:nil="true"/>
    <Teachers xmlns="cff8ad95-c710-4f6a-8239-4afb924ef0ce">
      <UserInfo>
        <DisplayName/>
        <AccountId xsi:nil="true"/>
        <AccountType/>
      </UserInfo>
    </Teachers>
    <Owner xmlns="cff8ad95-c710-4f6a-8239-4afb924ef0ce">
      <UserInfo>
        <DisplayName/>
        <AccountId xsi:nil="true"/>
        <AccountType/>
      </UserInfo>
    </Owner>
    <NotebookType xmlns="cff8ad95-c710-4f6a-8239-4afb924ef0ce" xsi:nil="true"/>
    <FolderType xmlns="cff8ad95-c710-4f6a-8239-4afb924ef0ce" xsi:nil="true"/>
    <Students xmlns="cff8ad95-c710-4f6a-8239-4afb924ef0ce">
      <UserInfo>
        <DisplayName/>
        <AccountId xsi:nil="true"/>
        <AccountType/>
      </UserInfo>
    </Students>
    <Student_Groups xmlns="cff8ad95-c710-4f6a-8239-4afb924ef0ce">
      <UserInfo>
        <DisplayName/>
        <AccountId xsi:nil="true"/>
        <AccountType/>
      </UserInfo>
    </Student_Groups>
    <DefaultSectionNames xmlns="cff8ad95-c710-4f6a-8239-4afb924ef0ce" xsi:nil="true"/>
    <Self_Registration_Enabled xmlns="cff8ad95-c710-4f6a-8239-4afb924ef0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5B0A2A3AB2F0B46928111FADE6121C9" ma:contentTypeVersion="24" ma:contentTypeDescription="Luo uusi asiakirja." ma:contentTypeScope="" ma:versionID="bad725319fc89b848062e59454b606c7">
  <xsd:schema xmlns:xsd="http://www.w3.org/2001/XMLSchema" xmlns:xs="http://www.w3.org/2001/XMLSchema" xmlns:p="http://schemas.microsoft.com/office/2006/metadata/properties" xmlns:ns3="160ff1d5-c374-44eb-a152-6a42c5093e47" xmlns:ns4="cff8ad95-c710-4f6a-8239-4afb924ef0ce" targetNamespace="http://schemas.microsoft.com/office/2006/metadata/properties" ma:root="true" ma:fieldsID="02893110451d14f73f2e68bf7ea0dd86" ns3:_="" ns4:_="">
    <xsd:import namespace="160ff1d5-c374-44eb-a152-6a42c5093e47"/>
    <xsd:import namespace="cff8ad95-c710-4f6a-8239-4afb924ef0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ff1d5-c374-44eb-a152-6a42c5093e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8ad95-c710-4f6a-8239-4afb924ef0ce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233341-C8D8-4E14-8FCA-D3F913B75422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cff8ad95-c710-4f6a-8239-4afb924ef0ce"/>
    <ds:schemaRef ds:uri="http://purl.org/dc/elements/1.1/"/>
    <ds:schemaRef ds:uri="160ff1d5-c374-44eb-a152-6a42c5093e4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70346F-23BE-4CF3-97A8-F78EC4F57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0ff1d5-c374-44eb-a152-6a42c5093e47"/>
    <ds:schemaRef ds:uri="cff8ad95-c710-4f6a-8239-4afb924ef0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839F13-8D51-4A25-94DF-CE193ADAC3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421</Words>
  <Application>Microsoft Office PowerPoint</Application>
  <PresentationFormat>Laajakuva</PresentationFormat>
  <Paragraphs>24</Paragraphs>
  <Slides>6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Californian FB</vt:lpstr>
      <vt:lpstr>Times New Roman</vt:lpstr>
      <vt:lpstr>Office-teema</vt:lpstr>
      <vt:lpstr>Acrobat Document</vt:lpstr>
      <vt:lpstr>Presentation</vt:lpstr>
      <vt:lpstr>VETO- JA PITOVOIMAA KOTIHOITOON ESR-hankkeen  3. työpaja tiistaina  12.10.21 klo 12-16  Aiheena: Itsensä johtaminen arjessa  - klo 12-13 itsenäisesti ennakkotehtävä  - klo 13.00 tervetuloa itsensä johtaminen arjessa työpajaan, projektipäällikön alkusanat, johdanto     päivän sisältöön.  Katja Hautsalo ohjeistaa päivän työskentelyn - klo 13.10 itsensä johtaminen-teema pienryhmissä keskustellen Seppo-peliä käyttäen - klo 14.10 pieni yhteenveto äskeisestä  - klo 14.30 vanhustyön lehtori Samk, YTT, työnohjaaja Arja Ruisniemi alustaa muutoksesta - klo 14.50 yhteenvetoa ja loppusanat - klo 15-16 itsenäisesti palautteenanto seminaarista oheisen linkin kautta:   https://elomake.samk.fi//lomakkeet/12242/lomakkeet.html   -Kiitos osallistumisestasi!</vt:lpstr>
      <vt:lpstr>ASIAA TYÖPAJAN SISÄLLÖSTÄ ja OHJEITA</vt:lpstr>
      <vt:lpstr>KIITOS OSALLISTUMISESTASI JA TERVETULOA HANKKEEMME TULEVIIN TAPAHTUMIIN!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VETO- JA PITOVOIMAA KOTIHOITOON ESR-hankkeen  3. työpaja tiistaina  12.10.21 klo 12-16  Aiheena: Itsensä johtaminen arjessa   - klo 12-13 itsenäisesti ennakkotehtävä (linkki annetaan ilmoittautumisen yhteydessä) - klo 13-15 yhteinen verkkotyöskentely (mahdollisuus tulla myös Samkiin, kahvit klo 12.30 alk.)  - itsensä johtaminen-teema pienryhmissä keskustellen  - vanhustyön lehtori Samk, YTT, työnohjaaja Arja Ruisniemi alustaa muutoksesta - klo 15-16 itsenäisesti palautteenanto seminaarista. - ilmoittautuminen 10.10.21 mennessä:https://elomake.samk.fi//lomakkeet/12012/lomake.html  Lämpimästi tervetuloa!</dc:title>
  <dc:creator>Minna Huhtala</dc:creator>
  <cp:lastModifiedBy>Huhtala Minna</cp:lastModifiedBy>
  <cp:revision>9</cp:revision>
  <dcterms:created xsi:type="dcterms:W3CDTF">2021-09-13T11:57:43Z</dcterms:created>
  <dcterms:modified xsi:type="dcterms:W3CDTF">2021-10-12T13:12:10Z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0x01010085B0A2A3AB2F0B46928111FADE6121C9</vt:lpwstr>
  </property>
</Properties>
</file>