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6" r:id="rId3"/>
    <p:sldId id="280" r:id="rId4"/>
    <p:sldId id="271" r:id="rId5"/>
    <p:sldId id="286" r:id="rId6"/>
    <p:sldId id="278" r:id="rId7"/>
    <p:sldId id="268" r:id="rId8"/>
    <p:sldId id="281" r:id="rId9"/>
    <p:sldId id="283" r:id="rId10"/>
    <p:sldId id="282" r:id="rId11"/>
    <p:sldId id="284" r:id="rId12"/>
    <p:sldId id="285" r:id="rId13"/>
    <p:sldId id="262" r:id="rId14"/>
    <p:sldId id="28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0000"/>
    <a:srgbClr val="D68E2E"/>
    <a:srgbClr val="D6622E"/>
    <a:srgbClr val="FFC40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479" autoAdjust="0"/>
    <p:restoredTop sz="54775"/>
  </p:normalViewPr>
  <p:slideViewPr>
    <p:cSldViewPr snapToGrid="0">
      <p:cViewPr>
        <p:scale>
          <a:sx n="33" d="100"/>
          <a:sy n="33" d="100"/>
        </p:scale>
        <p:origin x="115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D6905-A04C-C843-B331-1A74EDFF7B0F}" type="datetimeFigureOut">
              <a:rPr lang="fi-FI" smtClean="0"/>
              <a:t>7.2.2020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6C71B-3D18-084D-85E2-9BCD3401A002}" type="slidenum">
              <a:rPr lang="fi-FI" smtClean="0"/>
              <a:t>‹#›</a:t>
            </a:fld>
            <a:endParaRPr lang="fi-FI"/>
          </a:p>
        </p:txBody>
      </p:sp>
    </p:spTree>
    <p:extLst>
      <p:ext uri="{BB962C8B-B14F-4D97-AF65-F5344CB8AC3E}">
        <p14:creationId xmlns:p14="http://schemas.microsoft.com/office/powerpoint/2010/main" val="3530008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Tällä luennolla esitellään muutama tekoälyn sovellus </a:t>
            </a:r>
            <a:r>
              <a:rPr lang="fi-FI" dirty="0" err="1"/>
              <a:t>sosiaali</a:t>
            </a:r>
            <a:r>
              <a:rPr lang="fi-FI" dirty="0"/>
              <a:t>- ja terveydenhuollossa (4). Tekoälyn avulla voidaan säästää monessa kohdassa kustannuksia sekä saada potilaille tehokkaampaa ja parempaa hoitoa. Lisäksi epäsuoria hyötyjä tekoälyn hyödyntämisestä ovat ihmisten psyykkisen hyvinvoinnin lisääntyminen ja esimerkiksi syrjäytymisen ehkäiseminen, kansantautien esiintyvyyden väheneminen ja työkyvyttömyyden lasku. Tekoälyn käyttöönotto on kallista, joten pienelle toimijalle se ei välttämättä ole mahdollista. Isommille </a:t>
            </a:r>
            <a:r>
              <a:rPr lang="fi-FI" dirty="0" err="1"/>
              <a:t>sosiaali</a:t>
            </a:r>
            <a:r>
              <a:rPr lang="fi-FI" dirty="0"/>
              <a:t>- ja terveyspalveluja tarjoaville tahoille, kuten sairaanhoitopiireille, tekoälypohjaiset ratkaisut maksavat kuitenkin itsensä takaisin muutamassa vuodessa.</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/sairaala-herra-siunatkoon-sinua-1706646/</a:t>
            </a:r>
          </a:p>
          <a:p>
            <a:endParaRPr lang="fi-FI" dirty="0"/>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3</a:t>
            </a:fld>
            <a:endParaRPr lang="fi-FI"/>
          </a:p>
        </p:txBody>
      </p:sp>
    </p:spTree>
    <p:extLst>
      <p:ext uri="{BB962C8B-B14F-4D97-AF65-F5344CB8AC3E}">
        <p14:creationId xmlns:p14="http://schemas.microsoft.com/office/powerpoint/2010/main" val="95899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12</a:t>
            </a:fld>
            <a:endParaRPr lang="fi-FI"/>
          </a:p>
        </p:txBody>
      </p:sp>
    </p:spTree>
    <p:extLst>
      <p:ext uri="{BB962C8B-B14F-4D97-AF65-F5344CB8AC3E}">
        <p14:creationId xmlns:p14="http://schemas.microsoft.com/office/powerpoint/2010/main" val="406210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Melanooma on ihosyöpä, joka aiheuttaa suurimman osan ihosyövän aiheuttamista kuolemista (1). 97% melanoomaa sairastavista kuitenkin selviytyy, jos syöpä diagnosoidaan tarpeeksi aikaisessa vaiheessa. Stanfordin yliopistossa on kehitetty tekoälyä hyödyntävä algoritmi, jonka tarkoitus on diagnosoida ihosyöpiä (2) ja joka perustuu konvoluutioneuroverkkojen hyödyntämiseen (1). Tutkijat opettivat tekoälyä syöttämällä sille 130 000 kuvaa erilaisista ihovaurioista. Kuvien avulla tekoäly oppi tunnistamaan pahalaatuiset melanoomat ja karsinoomat kuvista (2). Tekoälyä verrattiin ihotautilääkäreihin ja huomattiin, että tekoäly tunnisti yleisimmät ja vakavimmat ihovauriot yhtä hyvin kuin ihotautilääkärit. Tekoäly on toteutettu tällä hetkellä tietokoneella, mutta suunnitteilla on myös tuoda ihosyövän diagnosointi mobiililaitteisiin. Ihosyövän diagnosointia tekoälyn avulla ei vielä toistaiseksi hyödynnetä kliinisesti.</a:t>
            </a:r>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4</a:t>
            </a:fld>
            <a:endParaRPr lang="fi-FI"/>
          </a:p>
        </p:txBody>
      </p:sp>
    </p:spTree>
    <p:extLst>
      <p:ext uri="{BB962C8B-B14F-4D97-AF65-F5344CB8AC3E}">
        <p14:creationId xmlns:p14="http://schemas.microsoft.com/office/powerpoint/2010/main" val="153806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Moni suomalainen nuori syrjäytyy (4). Syrjäytyminen tunnistetaan vasta myöhäisessä vaiheessa, vaikka syrjäytymisen riskitekijöitä analysoimalla voitaisiin syrjäytymisvaarassa olevien nuorten tilanteeseen puuttua ajoissa ja mahdollisesti estää syrjäytyminen. Syrjäytymisen riskiä lisääviä tekijöitä ovat muun muassa matala koulutus, työttömyys sekä syrjäytymisen ylisukupolvisuus. Myös jo varhaislapsuudessa on havaittavissa tekijöitä, jotka lisäävät syrjäytymisriskiä. Onkin kehitetty tekoäly, jonka avulla pystytään yhdistelemään esimerkiksi neuvola-, varhaiskasvatus- ja koulujärjestelmästä tietoja ja tunnistamaan ne lapset ja nuoret, jotka ovat syrjäytymisvaarassa. Tunnistamisen lisäksi järjestelmä ehdottaa yksilöllistä toimintasuunnitelmaa, jonka avulla nuoren syrjäytyminen voitaisiin estää.</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/pari-rakkaus-siluetti-romantiikka-3988803/</a:t>
            </a:r>
          </a:p>
        </p:txBody>
      </p:sp>
      <p:sp>
        <p:nvSpPr>
          <p:cNvPr id="4" name="Dian numeron paikkamerkki 3"/>
          <p:cNvSpPr>
            <a:spLocks noGrp="1"/>
          </p:cNvSpPr>
          <p:nvPr>
            <p:ph type="sldNum" sz="quarter" idx="5"/>
          </p:nvPr>
        </p:nvSpPr>
        <p:spPr/>
        <p:txBody>
          <a:bodyPr/>
          <a:lstStyle/>
          <a:p>
            <a:fld id="{B296C71B-3D18-084D-85E2-9BCD3401A002}" type="slidenum">
              <a:rPr lang="fi-FI" smtClean="0"/>
              <a:t>5</a:t>
            </a:fld>
            <a:endParaRPr lang="fi-FI"/>
          </a:p>
        </p:txBody>
      </p:sp>
    </p:spTree>
    <p:extLst>
      <p:ext uri="{BB962C8B-B14F-4D97-AF65-F5344CB8AC3E}">
        <p14:creationId xmlns:p14="http://schemas.microsoft.com/office/powerpoint/2010/main" val="175021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Morpheo</a:t>
            </a:r>
            <a:r>
              <a:rPr lang="fi-FI" dirty="0"/>
              <a:t> on tekoälyalusta, jonka on kehittänyt neuroteknologiaan erikoistunut </a:t>
            </a:r>
            <a:r>
              <a:rPr lang="fi-FI" dirty="0" err="1"/>
              <a:t>startup</a:t>
            </a:r>
            <a:r>
              <a:rPr lang="fi-FI" dirty="0"/>
              <a:t>-yritys </a:t>
            </a:r>
            <a:r>
              <a:rPr lang="fi-FI" dirty="0" err="1"/>
              <a:t>Rhytm</a:t>
            </a:r>
            <a:r>
              <a:rPr lang="fi-FI" dirty="0"/>
              <a:t> (2). </a:t>
            </a:r>
            <a:r>
              <a:rPr lang="fi-FI" dirty="0" err="1"/>
              <a:t>Morpheo’ta</a:t>
            </a:r>
            <a:r>
              <a:rPr lang="fi-FI" dirty="0"/>
              <a:t> käytetään unihäiriöiden diagnosointiin. Koneoppimisen mallien avulla </a:t>
            </a:r>
            <a:r>
              <a:rPr lang="fi-FI" dirty="0" err="1"/>
              <a:t>Morpheo</a:t>
            </a:r>
            <a:r>
              <a:rPr lang="fi-FI" dirty="0"/>
              <a:t> pyrkii automaattiseen ja ennustavaan unihäiriöiden diagnosointiin.</a:t>
            </a:r>
          </a:p>
          <a:p>
            <a:r>
              <a:rPr lang="fi-FI" dirty="0"/>
              <a:t>Se visualisoi ja yhdistää eri tietolähteistä tulevaa uneen liittyvää tietoa. Tietoa unesta saadaan esimerkiksi erilaisten päälle puettavien laitteiden avulla sekä perinteisestä lääketieteellisestä </a:t>
            </a:r>
            <a:r>
              <a:rPr lang="fi-FI" dirty="0" err="1"/>
              <a:t>polysomnografiasta</a:t>
            </a:r>
            <a:r>
              <a:rPr lang="fi-FI" dirty="0"/>
              <a:t>, eli unitutkimuksesta. </a:t>
            </a:r>
            <a:r>
              <a:rPr lang="fi-FI" dirty="0" err="1"/>
              <a:t>Morpheo</a:t>
            </a:r>
            <a:r>
              <a:rPr lang="fi-FI" dirty="0"/>
              <a:t> etsii saamastaan tiedosta unihäiriöihin viittaavia kaavoja ja visualisoi tietoa käyttäjälle. </a:t>
            </a:r>
            <a:r>
              <a:rPr lang="fi-FI" dirty="0" err="1"/>
              <a:t>Morpheota</a:t>
            </a:r>
            <a:r>
              <a:rPr lang="fi-FI" dirty="0"/>
              <a:t> voidaan käyttää lääkäreiden apuna unihäiriöiden diagnosoinnissa.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http://</a:t>
            </a:r>
            <a:r>
              <a:rPr lang="fi-FI" dirty="0" err="1"/>
              <a:t>morpheo.co</a:t>
            </a:r>
            <a:endParaRPr lang="fi-FI" dirty="0"/>
          </a:p>
          <a:p>
            <a:endParaRPr lang="fi-FI" dirty="0"/>
          </a:p>
        </p:txBody>
      </p:sp>
      <p:sp>
        <p:nvSpPr>
          <p:cNvPr id="4" name="Dian numeron paikkamerkki 3"/>
          <p:cNvSpPr>
            <a:spLocks noGrp="1"/>
          </p:cNvSpPr>
          <p:nvPr>
            <p:ph type="sldNum" sz="quarter" idx="5"/>
          </p:nvPr>
        </p:nvSpPr>
        <p:spPr/>
        <p:txBody>
          <a:bodyPr/>
          <a:lstStyle/>
          <a:p>
            <a:fld id="{E8E89ED9-934C-5441-A886-F22FEC67D995}" type="slidenum">
              <a:rPr lang="fi-FI" smtClean="0"/>
              <a:t>6</a:t>
            </a:fld>
            <a:endParaRPr lang="fi-FI"/>
          </a:p>
        </p:txBody>
      </p:sp>
    </p:spTree>
    <p:extLst>
      <p:ext uri="{BB962C8B-B14F-4D97-AF65-F5344CB8AC3E}">
        <p14:creationId xmlns:p14="http://schemas.microsoft.com/office/powerpoint/2010/main" val="5995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CardioSmart365 on järjestelmä, joka on kehitetty sydänsairauksia sairastavien potilaiden monitorointiin (2). Järjestelmä koostuu useasta osasta: älypuhelimen applikaatioista, WWW-sovelluksista, päätöksentukijärjestelmistä sekä Web-palveluista. Järjestelmän avulla voidaan esimerkiksi tallentaa ja hallita kotona mitattavaa potilaan elintoimintoihin liittyvää dataa (mm. verenpaine, paino, pituus, verensokeri) sekä hallita potilaan digitaalista potilasjärjestelmää. Lisäksi CardioSmart365:ssa on muun muassa päätöksentukijärjestelmä, jossa hyödynnetään sumeaa logiikkaa. Sumea logiikka on tekoälyn sovellusalue ja sitä hyödynnetään CardioSmart365:ssa mittausalueen ulkopuolelle jäävien arvojen tarkasteluun lääkärin avulla. Jos järjestelmä epäilee, että jotakin on vialla, se hälyttää automaattisesti lääkärin.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/ihmiskehon-verenkiertoelimistö-311864/</a:t>
            </a:r>
          </a:p>
        </p:txBody>
      </p:sp>
      <p:sp>
        <p:nvSpPr>
          <p:cNvPr id="4" name="Dian numeron paikkamerkki 3"/>
          <p:cNvSpPr>
            <a:spLocks noGrp="1"/>
          </p:cNvSpPr>
          <p:nvPr>
            <p:ph type="sldNum" sz="quarter" idx="5"/>
          </p:nvPr>
        </p:nvSpPr>
        <p:spPr/>
        <p:txBody>
          <a:bodyPr/>
          <a:lstStyle/>
          <a:p>
            <a:fld id="{B296C71B-3D18-084D-85E2-9BCD3401A002}" type="slidenum">
              <a:rPr lang="fi-FI" smtClean="0"/>
              <a:t>7</a:t>
            </a:fld>
            <a:endParaRPr lang="fi-FI"/>
          </a:p>
        </p:txBody>
      </p:sp>
    </p:spTree>
    <p:extLst>
      <p:ext uri="{BB962C8B-B14F-4D97-AF65-F5344CB8AC3E}">
        <p14:creationId xmlns:p14="http://schemas.microsoft.com/office/powerpoint/2010/main" val="173901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voidaan hyödyntää syövän hoidossa (2). Tekoälyn avulla voidaan löytää erilaisiin syöpätyyppeihin sopivia yhdistelmälääkityksiä, jotka toimisivat mahdollisimman tehokkaasti. Potilaalle sopivan yhdistelmälääkityksen löytäminen saattaa olla hankalaa: esimerkiksi 100:sta eri lääkkeestä saa jo 5000 erilaista kahden lääkkeen yhdistelmää. Jos tehdään kolmen tai neljän lääkkeen yhdistelmiä, kombinaatioita tulee vielä enemmän. Koska eri lääkeyhdistelmiä on niin paljon, kaikkia niitä ei ole mahdollista testata kokeellisesti. Tekoälyä siis tarvitaan siihen, että pystytään yhdistämään vaikutuksiltaan sopivia lääkkeitä mahdollisimman tehokkaaksi lääkehoidoksi. Kun tekoäly on saanut </a:t>
            </a:r>
            <a:r>
              <a:rPr lang="fi-FI" dirty="0" err="1"/>
              <a:t>pohjatietoia</a:t>
            </a:r>
            <a:r>
              <a:rPr lang="fi-FI" dirty="0"/>
              <a:t> eri lääkkeiden ja lääkeyhdistelmien toiminnasta, se pystyy oppimaan myös itse muodostamaan uusia toimivia lääkeyhdistelmiä. Sopivan yhdistelmälääkityksen löytyminen voi myös tehota lääkeresistenssiin, eli tilanteeseen, jossa jokin lääke ei enää tehoa, vaikka se on aiemmin tehonnut.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vectors</a:t>
            </a:r>
            <a:r>
              <a:rPr lang="fi-FI" dirty="0"/>
              <a:t>/kapseli-huumeiden-gelatiini-158568/</a:t>
            </a:r>
          </a:p>
        </p:txBody>
      </p:sp>
      <p:sp>
        <p:nvSpPr>
          <p:cNvPr id="4" name="Dian numeron paikkamerkki 3"/>
          <p:cNvSpPr>
            <a:spLocks noGrp="1"/>
          </p:cNvSpPr>
          <p:nvPr>
            <p:ph type="sldNum" sz="quarter" idx="5"/>
          </p:nvPr>
        </p:nvSpPr>
        <p:spPr/>
        <p:txBody>
          <a:bodyPr/>
          <a:lstStyle/>
          <a:p>
            <a:fld id="{B296C71B-3D18-084D-85E2-9BCD3401A002}" type="slidenum">
              <a:rPr lang="fi-FI" smtClean="0"/>
              <a:t>8</a:t>
            </a:fld>
            <a:endParaRPr lang="fi-FI"/>
          </a:p>
        </p:txBody>
      </p:sp>
    </p:spTree>
    <p:extLst>
      <p:ext uri="{BB962C8B-B14F-4D97-AF65-F5344CB8AC3E}">
        <p14:creationId xmlns:p14="http://schemas.microsoft.com/office/powerpoint/2010/main" val="399991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Elämäntavoilla on suuri merkitys ihmisten terveydentilaan: esimerkiksi sydän- ja verisuonitautien esiintyvyyttä voitaisiin vähentää 80% elämäntapamuutoksien avulla (4). Onkin kehitetty sovellus, jonka avulla pyritään muuttamaan ihmisten elämäntapoja. Sovellus pyrkii motivoimaan käyttäjiä saavuttamaan terveelliseen elämään liittyviä tavoitteita: se antaa yksilöidysti ohjeita ja palautetta edistymisestä. Sovelluksen kanssa pystyy myös keskustelemaan luonnollisella kielellä ja sillä on analytiikkamalli, joka antaa henkilökohtaisia ravinto-ohjeita tietojen perusteella, jota se on saanut. Sovellus hyödyntää esimerkiksi aktiivisuusmittaria, sykedataa ja kansainvälistä tutkimustietoa yksilöityjen suositusten ja ohjeiden tekemisessä. </a:t>
            </a:r>
          </a:p>
          <a:p>
            <a:endParaRPr lang="fi-FI" dirty="0"/>
          </a:p>
          <a:p>
            <a:r>
              <a:rPr lang="fi-FI" dirty="0" err="1"/>
              <a:t>https</a:t>
            </a:r>
            <a:r>
              <a:rPr lang="fi-FI" dirty="0"/>
              <a:t>://</a:t>
            </a:r>
            <a:r>
              <a:rPr lang="fi-FI" dirty="0" err="1"/>
              <a:t>pixabay.com</a:t>
            </a:r>
            <a:r>
              <a:rPr lang="fi-FI" dirty="0"/>
              <a:t>/</a:t>
            </a:r>
            <a:r>
              <a:rPr lang="fi-FI" dirty="0" err="1"/>
              <a:t>fi</a:t>
            </a:r>
            <a:r>
              <a:rPr lang="fi-FI" dirty="0"/>
              <a:t>/</a:t>
            </a:r>
            <a:r>
              <a:rPr lang="fi-FI" dirty="0" err="1"/>
              <a:t>photos</a:t>
            </a:r>
            <a:r>
              <a:rPr lang="fi-FI" dirty="0"/>
              <a:t>/valkoinen-mies-3d-malli-yksittäinen-1834130/</a:t>
            </a:r>
          </a:p>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9</a:t>
            </a:fld>
            <a:endParaRPr lang="fi-FI"/>
          </a:p>
        </p:txBody>
      </p:sp>
    </p:spTree>
    <p:extLst>
      <p:ext uri="{BB962C8B-B14F-4D97-AF65-F5344CB8AC3E}">
        <p14:creationId xmlns:p14="http://schemas.microsoft.com/office/powerpoint/2010/main" val="124199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voidaan hyödyntää astman diagnosoinnissa lapsilla (2). Joka kymmenennellä lapsella on astma, mutta sen diagnosointi on lapsilla vaikeaa. Astmaa diagnosoidessa täytyy erottaa esimerkiksi joidenkin virustautien oireet mahdollisen astman oireista. Lisäksi astman oireet vaihtelevat lapsien välillä paljon ja myös samalla lapsella oireet voivat vaihdella jaksoittain. Tekoälyä voidaan hyödyntää lasten astman diagnosoinnissa tiedonlouhinnan ja neuroverkkojen avulla. Tiedonlouhinta on menetelmä, joka käyttää tietotekniikan, tilastotieteen ja koneoppimisen menetelmiä suurten tietomassojen analysointiin ja oleellisen tiedon löytämiseen (3). Tiedonlouhinnan avulla voidaan tutkia lasten ja heidän perheensä terveystieto-historiaa laajemmin kuin ihminen pystyisi (2). Tiedonlouhinnan avulla on huomattu erilaisia tekijöitä, joilla voidaan ennustaa astman puhkeamista lapsella. Tällaisia ovat muun muassa perheen taloudellinen tilanne, passiivinen tupakointi, raskauden kesto ja ihottuman esiintyminen. Astmaan vaikuttavien tekijöiden avulla taas luotiin neuroverkko, jota voidaan käyttää lääkäreiden apuna astman </a:t>
            </a:r>
            <a:r>
              <a:rPr lang="fi-FI" dirty="0" err="1"/>
              <a:t>esi</a:t>
            </a:r>
            <a:r>
              <a:rPr lang="fi-FI" dirty="0"/>
              <a:t>-diagnosoinnissa. </a:t>
            </a:r>
          </a:p>
          <a:p>
            <a:endParaRPr lang="fi-FI" dirty="0"/>
          </a:p>
          <a:p>
            <a:r>
              <a:rPr lang="fi-FI" dirty="0"/>
              <a:t>Kuva: </a:t>
            </a:r>
            <a:r>
              <a:rPr lang="fi-FI" dirty="0" err="1"/>
              <a:t>https</a:t>
            </a:r>
            <a:r>
              <a:rPr lang="fi-FI" dirty="0"/>
              <a:t>://</a:t>
            </a:r>
            <a:r>
              <a:rPr lang="fi-FI" dirty="0" err="1"/>
              <a:t>pixabay.com</a:t>
            </a:r>
            <a:r>
              <a:rPr lang="fi-FI" dirty="0"/>
              <a:t>/</a:t>
            </a:r>
            <a:r>
              <a:rPr lang="fi-FI" dirty="0" err="1"/>
              <a:t>fi</a:t>
            </a:r>
            <a:r>
              <a:rPr lang="fi-FI" dirty="0"/>
              <a:t>/</a:t>
            </a:r>
            <a:r>
              <a:rPr lang="fi-FI" dirty="0" err="1"/>
              <a:t>illustrations</a:t>
            </a:r>
            <a:r>
              <a:rPr lang="fi-FI" dirty="0"/>
              <a:t>/yskä-inhalaattori-potilas-käyttö-3794633/</a:t>
            </a:r>
          </a:p>
        </p:txBody>
      </p:sp>
      <p:sp>
        <p:nvSpPr>
          <p:cNvPr id="4" name="Dian numeron paikkamerkki 3"/>
          <p:cNvSpPr>
            <a:spLocks noGrp="1"/>
          </p:cNvSpPr>
          <p:nvPr>
            <p:ph type="sldNum" sz="quarter" idx="5"/>
          </p:nvPr>
        </p:nvSpPr>
        <p:spPr/>
        <p:txBody>
          <a:bodyPr/>
          <a:lstStyle/>
          <a:p>
            <a:fld id="{B296C71B-3D18-084D-85E2-9BCD3401A002}" type="slidenum">
              <a:rPr lang="fi-FI" smtClean="0"/>
              <a:t>10</a:t>
            </a:fld>
            <a:endParaRPr lang="fi-FI"/>
          </a:p>
        </p:txBody>
      </p:sp>
    </p:spTree>
    <p:extLst>
      <p:ext uri="{BB962C8B-B14F-4D97-AF65-F5344CB8AC3E}">
        <p14:creationId xmlns:p14="http://schemas.microsoft.com/office/powerpoint/2010/main" val="145548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296C71B-3D18-084D-85E2-9BCD3401A002}" type="slidenum">
              <a:rPr lang="fi-FI" smtClean="0"/>
              <a:t>11</a:t>
            </a:fld>
            <a:endParaRPr lang="fi-FI"/>
          </a:p>
        </p:txBody>
      </p:sp>
    </p:spTree>
    <p:extLst>
      <p:ext uri="{BB962C8B-B14F-4D97-AF65-F5344CB8AC3E}">
        <p14:creationId xmlns:p14="http://schemas.microsoft.com/office/powerpoint/2010/main" val="333049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p:cNvSpPr>
            <a:spLocks noGrp="1"/>
          </p:cNvSpPr>
          <p:nvPr>
            <p:ph type="dt" sz="half" idx="10"/>
          </p:nvPr>
        </p:nvSpPr>
        <p:spPr/>
        <p:txBody>
          <a:bodyPr/>
          <a:lstStyle/>
          <a:p>
            <a:fld id="{B9D795A5-7F4D-4872-8E7F-46BD22A02F79}" type="datetimeFigureOut">
              <a:rPr lang="fi-FI" smtClean="0"/>
              <a:t>7.2.2020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81543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ystysuoran tekstin paikkamerkki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p>
            <a:fld id="{B9D795A5-7F4D-4872-8E7F-46BD22A02F79}" type="datetimeFigureOut">
              <a:rPr lang="fi-FI" smtClean="0"/>
              <a:t>7.2.2020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97868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p>
            <a:fld id="{B9D795A5-7F4D-4872-8E7F-46BD22A02F79}" type="datetimeFigureOut">
              <a:rPr lang="fi-FI" smtClean="0"/>
              <a:t>7.2.2020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94026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p>
            <a:fld id="{B9D795A5-7F4D-4872-8E7F-46BD22A02F79}" type="datetimeFigureOut">
              <a:rPr lang="fi-FI" smtClean="0"/>
              <a:t>7.2.2020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244104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äivämäärän paikkamerkki 3"/>
          <p:cNvSpPr>
            <a:spLocks noGrp="1"/>
          </p:cNvSpPr>
          <p:nvPr>
            <p:ph type="dt" sz="half" idx="10"/>
          </p:nvPr>
        </p:nvSpPr>
        <p:spPr/>
        <p:txBody>
          <a:bodyPr/>
          <a:lstStyle/>
          <a:p>
            <a:fld id="{B9D795A5-7F4D-4872-8E7F-46BD22A02F79}" type="datetimeFigureOut">
              <a:rPr lang="fi-FI" smtClean="0"/>
              <a:t>7.2.2020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289894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p:cNvSpPr>
            <a:spLocks noGrp="1"/>
          </p:cNvSpPr>
          <p:nvPr>
            <p:ph type="dt" sz="half" idx="10"/>
          </p:nvPr>
        </p:nvSpPr>
        <p:spPr/>
        <p:txBody>
          <a:bodyPr/>
          <a:lstStyle/>
          <a:p>
            <a:fld id="{B9D795A5-7F4D-4872-8E7F-46BD22A02F79}" type="datetimeFigureOut">
              <a:rPr lang="fi-FI" smtClean="0"/>
              <a:t>7.2.2020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126228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Sisällön paikkamerkki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isällön paikkamerkki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p:cNvSpPr>
            <a:spLocks noGrp="1"/>
          </p:cNvSpPr>
          <p:nvPr>
            <p:ph type="dt" sz="half" idx="10"/>
          </p:nvPr>
        </p:nvSpPr>
        <p:spPr/>
        <p:txBody>
          <a:bodyPr/>
          <a:lstStyle/>
          <a:p>
            <a:fld id="{B9D795A5-7F4D-4872-8E7F-46BD22A02F79}" type="datetimeFigureOut">
              <a:rPr lang="fi-FI" smtClean="0"/>
              <a:t>7.2.2020</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22097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äivämäärän paikkamerkki 2"/>
          <p:cNvSpPr>
            <a:spLocks noGrp="1"/>
          </p:cNvSpPr>
          <p:nvPr>
            <p:ph type="dt" sz="half" idx="10"/>
          </p:nvPr>
        </p:nvSpPr>
        <p:spPr/>
        <p:txBody>
          <a:bodyPr/>
          <a:lstStyle/>
          <a:p>
            <a:fld id="{B9D795A5-7F4D-4872-8E7F-46BD22A02F79}" type="datetimeFigureOut">
              <a:rPr lang="fi-FI" smtClean="0"/>
              <a:t>7.2.2020</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128784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9D795A5-7F4D-4872-8E7F-46BD22A02F79}" type="datetimeFigureOut">
              <a:rPr lang="fi-FI" smtClean="0"/>
              <a:t>7.2.2020</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89098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p:cNvSpPr>
            <a:spLocks noGrp="1"/>
          </p:cNvSpPr>
          <p:nvPr>
            <p:ph type="dt" sz="half" idx="10"/>
          </p:nvPr>
        </p:nvSpPr>
        <p:spPr/>
        <p:txBody>
          <a:bodyPr/>
          <a:lstStyle/>
          <a:p>
            <a:fld id="{B9D795A5-7F4D-4872-8E7F-46BD22A02F79}" type="datetimeFigureOut">
              <a:rPr lang="fi-FI" smtClean="0"/>
              <a:t>7.2.2020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162779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Päivämäärän paikkamerkki 4"/>
          <p:cNvSpPr>
            <a:spLocks noGrp="1"/>
          </p:cNvSpPr>
          <p:nvPr>
            <p:ph type="dt" sz="half" idx="10"/>
          </p:nvPr>
        </p:nvSpPr>
        <p:spPr/>
        <p:txBody>
          <a:bodyPr/>
          <a:lstStyle/>
          <a:p>
            <a:fld id="{B9D795A5-7F4D-4872-8E7F-46BD22A02F79}" type="datetimeFigureOut">
              <a:rPr lang="fi-FI" smtClean="0"/>
              <a:t>7.2.2020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E18521B-5F9A-4755-AC68-889AAACC6FB0}" type="slidenum">
              <a:rPr lang="fi-FI" smtClean="0"/>
              <a:t>‹#›</a:t>
            </a:fld>
            <a:endParaRPr lang="fi-FI"/>
          </a:p>
        </p:txBody>
      </p:sp>
    </p:spTree>
    <p:extLst>
      <p:ext uri="{BB962C8B-B14F-4D97-AF65-F5344CB8AC3E}">
        <p14:creationId xmlns:p14="http://schemas.microsoft.com/office/powerpoint/2010/main" val="301402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795A5-7F4D-4872-8E7F-46BD22A02F79}" type="datetimeFigureOut">
              <a:rPr lang="fi-FI" smtClean="0"/>
              <a:t>7.2.2020</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8521B-5F9A-4755-AC68-889AAACC6FB0}" type="slidenum">
              <a:rPr lang="fi-FI" smtClean="0"/>
              <a:t>‹#›</a:t>
            </a:fld>
            <a:endParaRPr lang="fi-FI"/>
          </a:p>
        </p:txBody>
      </p:sp>
    </p:spTree>
    <p:extLst>
      <p:ext uri="{BB962C8B-B14F-4D97-AF65-F5344CB8AC3E}">
        <p14:creationId xmlns:p14="http://schemas.microsoft.com/office/powerpoint/2010/main" val="4289099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5624319"/>
            <a:ext cx="9144000" cy="602860"/>
          </a:xfrm>
        </p:spPr>
        <p:txBody>
          <a:bodyPr>
            <a:noAutofit/>
          </a:bodyPr>
          <a:lstStyle/>
          <a:p>
            <a:r>
              <a:rPr lang="fi-FI" sz="4200" dirty="0"/>
              <a:t>Tekoälyn sovelluksia </a:t>
            </a:r>
            <a:r>
              <a:rPr lang="fi-FI" sz="4200" dirty="0" err="1"/>
              <a:t>sosiaali</a:t>
            </a:r>
            <a:r>
              <a:rPr lang="fi-FI" sz="4200" dirty="0"/>
              <a:t>- ja terveydenhuollossa</a:t>
            </a:r>
          </a:p>
        </p:txBody>
      </p:sp>
      <p:sp>
        <p:nvSpPr>
          <p:cNvPr id="3" name="Alaotsikko 2"/>
          <p:cNvSpPr>
            <a:spLocks noGrp="1"/>
          </p:cNvSpPr>
          <p:nvPr>
            <p:ph type="subTitle" idx="1"/>
          </p:nvPr>
        </p:nvSpPr>
        <p:spPr>
          <a:xfrm>
            <a:off x="1524000" y="6096368"/>
            <a:ext cx="9144000" cy="340742"/>
          </a:xfrm>
        </p:spPr>
        <p:txBody>
          <a:bodyPr>
            <a:normAutofit fontScale="92500" lnSpcReduction="20000"/>
          </a:bodyPr>
          <a:lstStyle/>
          <a:p>
            <a:r>
              <a:rPr lang="fi-FI" dirty="0"/>
              <a:t>esittäjä</a:t>
            </a:r>
          </a:p>
        </p:txBody>
      </p:sp>
      <p:pic>
        <p:nvPicPr>
          <p:cNvPr id="4" name="Kuva 3"/>
          <p:cNvPicPr>
            <a:picLocks noChangeAspect="1"/>
          </p:cNvPicPr>
          <p:nvPr/>
        </p:nvPicPr>
        <p:blipFill>
          <a:blip r:embed="rId2"/>
          <a:stretch>
            <a:fillRect/>
          </a:stretch>
        </p:blipFill>
        <p:spPr>
          <a:xfrm>
            <a:off x="3847382" y="630821"/>
            <a:ext cx="3661116" cy="3670957"/>
          </a:xfrm>
          <a:prstGeom prst="rect">
            <a:avLst/>
          </a:prstGeom>
        </p:spPr>
      </p:pic>
      <p:sp>
        <p:nvSpPr>
          <p:cNvPr id="7" name="Suorakulmio 6"/>
          <p:cNvSpPr/>
          <p:nvPr/>
        </p:nvSpPr>
        <p:spPr>
          <a:xfrm>
            <a:off x="0" y="4944774"/>
            <a:ext cx="12192000" cy="110305"/>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5" name="Picture 4"/>
          <p:cNvPicPr>
            <a:picLocks noChangeAspect="1"/>
          </p:cNvPicPr>
          <p:nvPr/>
        </p:nvPicPr>
        <p:blipFill>
          <a:blip r:embed="rId3"/>
          <a:stretch>
            <a:fillRect/>
          </a:stretch>
        </p:blipFill>
        <p:spPr>
          <a:xfrm>
            <a:off x="377845" y="5815264"/>
            <a:ext cx="2456901" cy="621846"/>
          </a:xfrm>
          <a:prstGeom prst="rect">
            <a:avLst/>
          </a:prstGeom>
        </p:spPr>
      </p:pic>
      <p:pic>
        <p:nvPicPr>
          <p:cNvPr id="8" name="Kuva 7"/>
          <p:cNvPicPr>
            <a:picLocks noChangeAspect="1"/>
          </p:cNvPicPr>
          <p:nvPr/>
        </p:nvPicPr>
        <p:blipFill>
          <a:blip r:embed="rId4"/>
          <a:stretch>
            <a:fillRect/>
          </a:stretch>
        </p:blipFill>
        <p:spPr>
          <a:xfrm>
            <a:off x="9956780" y="6084685"/>
            <a:ext cx="1857375" cy="352425"/>
          </a:xfrm>
          <a:prstGeom prst="rect">
            <a:avLst/>
          </a:prstGeom>
        </p:spPr>
      </p:pic>
    </p:spTree>
    <p:extLst>
      <p:ext uri="{BB962C8B-B14F-4D97-AF65-F5344CB8AC3E}">
        <p14:creationId xmlns:p14="http://schemas.microsoft.com/office/powerpoint/2010/main" val="2175517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Astman diagnosointi lapsilla</a:t>
            </a:r>
          </a:p>
        </p:txBody>
      </p:sp>
      <p:sp>
        <p:nvSpPr>
          <p:cNvPr id="8" name="Sisällön paikkamerkki 7"/>
          <p:cNvSpPr>
            <a:spLocks noGrp="1"/>
          </p:cNvSpPr>
          <p:nvPr>
            <p:ph idx="1"/>
          </p:nvPr>
        </p:nvSpPr>
        <p:spPr>
          <a:xfrm>
            <a:off x="838200" y="1532822"/>
            <a:ext cx="8001000" cy="4644141"/>
          </a:xfrm>
        </p:spPr>
        <p:txBody>
          <a:bodyPr/>
          <a:lstStyle/>
          <a:p>
            <a:r>
              <a:rPr lang="fi-FI" dirty="0"/>
              <a:t>Astman diagnosointi lapsilla on vaikeaa</a:t>
            </a:r>
          </a:p>
          <a:p>
            <a:r>
              <a:rPr lang="fi-FI" dirty="0"/>
              <a:t>Tiedonlouhinnan avulla on löydetty erilaisia tekijöitä, jotka voivat ennustaa astman puhkeamista lapsella. </a:t>
            </a:r>
          </a:p>
          <a:p>
            <a:pPr lvl="1"/>
            <a:r>
              <a:rPr lang="fi-FI" dirty="0"/>
              <a:t>Tällaisia ovat esimerkiksi perheen taloudellinen tilanne, passiivinen tupakointi, raskauden kesto ja ihottuman esiintyminen</a:t>
            </a:r>
          </a:p>
          <a:p>
            <a:r>
              <a:rPr lang="fi-FI" dirty="0"/>
              <a:t>Astmaan vaikuttavien tekijöiden avulla on luotu neuroverkko, jota voidaan käyttää lääkäreiden apuna astman </a:t>
            </a:r>
            <a:r>
              <a:rPr lang="fi-FI" dirty="0" err="1"/>
              <a:t>esi</a:t>
            </a:r>
            <a:r>
              <a:rPr lang="fi-FI" dirty="0"/>
              <a:t>-diagnosoinnissa</a:t>
            </a:r>
          </a:p>
          <a:p>
            <a:endParaRPr lang="fi-FI" dirty="0"/>
          </a:p>
          <a:p>
            <a:endParaRPr lang="fi-FI" dirty="0"/>
          </a:p>
        </p:txBody>
      </p:sp>
      <p:pic>
        <p:nvPicPr>
          <p:cNvPr id="2" name="Kuva 1">
            <a:extLst>
              <a:ext uri="{FF2B5EF4-FFF2-40B4-BE49-F238E27FC236}">
                <a16:creationId xmlns:a16="http://schemas.microsoft.com/office/drawing/2014/main" xmlns="" id="{EEA1B164-99CE-524D-BEF0-EB128B37AF28}"/>
              </a:ext>
            </a:extLst>
          </p:cNvPr>
          <p:cNvPicPr>
            <a:picLocks noChangeAspect="1"/>
          </p:cNvPicPr>
          <p:nvPr/>
        </p:nvPicPr>
        <p:blipFill>
          <a:blip r:embed="rId4"/>
          <a:stretch>
            <a:fillRect/>
          </a:stretch>
        </p:blipFill>
        <p:spPr>
          <a:xfrm>
            <a:off x="8839200" y="4141062"/>
            <a:ext cx="2870200" cy="2027079"/>
          </a:xfrm>
          <a:prstGeom prst="rect">
            <a:avLst/>
          </a:prstGeom>
        </p:spPr>
      </p:pic>
    </p:spTree>
    <p:extLst>
      <p:ext uri="{BB962C8B-B14F-4D97-AF65-F5344CB8AC3E}">
        <p14:creationId xmlns:p14="http://schemas.microsoft.com/office/powerpoint/2010/main" val="112893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Pohdintatehtävä</a:t>
            </a:r>
          </a:p>
        </p:txBody>
      </p:sp>
      <p:sp>
        <p:nvSpPr>
          <p:cNvPr id="8" name="Sisällön paikkamerkki 7"/>
          <p:cNvSpPr>
            <a:spLocks noGrp="1"/>
          </p:cNvSpPr>
          <p:nvPr>
            <p:ph idx="1"/>
          </p:nvPr>
        </p:nvSpPr>
        <p:spPr>
          <a:xfrm>
            <a:off x="838200" y="1532822"/>
            <a:ext cx="8369627" cy="4644141"/>
          </a:xfrm>
        </p:spPr>
        <p:txBody>
          <a:bodyPr/>
          <a:lstStyle/>
          <a:p>
            <a:r>
              <a:rPr lang="fi-FI" sz="3200" dirty="0"/>
              <a:t>Mitä mieltä olet esitellyistä sovelluksista? Yllättikö jokin tai tai jäitkö miettimään jotakin sovellusta?</a:t>
            </a:r>
          </a:p>
          <a:p>
            <a:r>
              <a:rPr lang="fi-FI" sz="3200" dirty="0"/>
              <a:t>Oliko jokin sovellus sellainen, että voisit hyödyntää sitä työssäsi / tulevassa työssäsi? Millaisia hyötyjä ja millaisia uhkia se toisi?</a:t>
            </a:r>
          </a:p>
          <a:p>
            <a:endParaRPr lang="fi-FI" dirty="0"/>
          </a:p>
          <a:p>
            <a:endParaRPr lang="fi-FI" dirty="0"/>
          </a:p>
        </p:txBody>
      </p:sp>
      <p:pic>
        <p:nvPicPr>
          <p:cNvPr id="10" name="Kuva 9">
            <a:extLst>
              <a:ext uri="{FF2B5EF4-FFF2-40B4-BE49-F238E27FC236}">
                <a16:creationId xmlns:a16="http://schemas.microsoft.com/office/drawing/2014/main" xmlns="" id="{DAB32FE2-7251-E04B-BFFF-A4FB45E95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380" y="2026667"/>
            <a:ext cx="1551431" cy="4344006"/>
          </a:xfrm>
          <a:prstGeom prst="rect">
            <a:avLst/>
          </a:prstGeom>
        </p:spPr>
      </p:pic>
    </p:spTree>
    <p:extLst>
      <p:ext uri="{BB962C8B-B14F-4D97-AF65-F5344CB8AC3E}">
        <p14:creationId xmlns:p14="http://schemas.microsoft.com/office/powerpoint/2010/main" val="689026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Lähteet	</a:t>
            </a:r>
          </a:p>
        </p:txBody>
      </p:sp>
      <p:sp>
        <p:nvSpPr>
          <p:cNvPr id="8" name="Sisällön paikkamerkki 7"/>
          <p:cNvSpPr>
            <a:spLocks noGrp="1"/>
          </p:cNvSpPr>
          <p:nvPr>
            <p:ph idx="1"/>
          </p:nvPr>
        </p:nvSpPr>
        <p:spPr>
          <a:xfrm>
            <a:off x="838200" y="1532822"/>
            <a:ext cx="10515600" cy="4644141"/>
          </a:xfrm>
        </p:spPr>
        <p:txBody>
          <a:bodyPr>
            <a:normAutofit fontScale="92500" lnSpcReduction="20000"/>
          </a:bodyPr>
          <a:lstStyle/>
          <a:p>
            <a:pPr marL="514350" indent="-514350">
              <a:buFont typeface="+mj-lt"/>
              <a:buAutoNum type="arabicPeriod"/>
            </a:pPr>
            <a:r>
              <a:rPr lang="fi-FI" dirty="0" err="1"/>
              <a:t>Brinker</a:t>
            </a:r>
            <a:r>
              <a:rPr lang="fi-FI" dirty="0"/>
              <a:t>, T. J., </a:t>
            </a:r>
            <a:r>
              <a:rPr lang="fi-FI" dirty="0" err="1"/>
              <a:t>Hekler</a:t>
            </a:r>
            <a:r>
              <a:rPr lang="fi-FI" dirty="0"/>
              <a:t>, A., </a:t>
            </a:r>
            <a:r>
              <a:rPr lang="fi-FI" dirty="0" err="1"/>
              <a:t>Enk</a:t>
            </a:r>
            <a:r>
              <a:rPr lang="fi-FI" dirty="0"/>
              <a:t>, A. H., </a:t>
            </a:r>
            <a:r>
              <a:rPr lang="fi-FI" dirty="0" err="1"/>
              <a:t>Klode</a:t>
            </a:r>
            <a:r>
              <a:rPr lang="fi-FI" dirty="0"/>
              <a:t>, J., </a:t>
            </a:r>
            <a:r>
              <a:rPr lang="fi-FI" dirty="0" err="1"/>
              <a:t>Hauschild</a:t>
            </a:r>
            <a:r>
              <a:rPr lang="fi-FI" dirty="0"/>
              <a:t>, A., </a:t>
            </a:r>
            <a:r>
              <a:rPr lang="fi-FI" dirty="0" err="1"/>
              <a:t>Berking</a:t>
            </a:r>
            <a:r>
              <a:rPr lang="fi-FI" dirty="0"/>
              <a:t>, C., ... &amp; </a:t>
            </a:r>
            <a:r>
              <a:rPr lang="fi-FI" dirty="0" err="1"/>
              <a:t>Utikal</a:t>
            </a:r>
            <a:r>
              <a:rPr lang="fi-FI" dirty="0"/>
              <a:t>, J. S. (2019). Deep </a:t>
            </a:r>
            <a:r>
              <a:rPr lang="fi-FI" dirty="0" err="1"/>
              <a:t>learning</a:t>
            </a:r>
            <a:r>
              <a:rPr lang="fi-FI" dirty="0"/>
              <a:t> </a:t>
            </a:r>
            <a:r>
              <a:rPr lang="fi-FI" dirty="0" err="1"/>
              <a:t>outperformed</a:t>
            </a:r>
            <a:r>
              <a:rPr lang="fi-FI" dirty="0"/>
              <a:t> 136 of 157 </a:t>
            </a:r>
            <a:r>
              <a:rPr lang="fi-FI" dirty="0" err="1"/>
              <a:t>dermatologists</a:t>
            </a:r>
            <a:r>
              <a:rPr lang="fi-FI" dirty="0"/>
              <a:t> in a </a:t>
            </a:r>
            <a:r>
              <a:rPr lang="fi-FI" dirty="0" err="1"/>
              <a:t>head</a:t>
            </a:r>
            <a:r>
              <a:rPr lang="fi-FI" dirty="0"/>
              <a:t>-to-</a:t>
            </a:r>
            <a:r>
              <a:rPr lang="fi-FI" dirty="0" err="1"/>
              <a:t>head</a:t>
            </a:r>
            <a:r>
              <a:rPr lang="fi-FI" dirty="0"/>
              <a:t> </a:t>
            </a:r>
            <a:r>
              <a:rPr lang="fi-FI" dirty="0" err="1"/>
              <a:t>dermoscopic</a:t>
            </a:r>
            <a:r>
              <a:rPr lang="fi-FI" dirty="0"/>
              <a:t> melanoma image </a:t>
            </a:r>
            <a:r>
              <a:rPr lang="fi-FI" dirty="0" err="1"/>
              <a:t>classification</a:t>
            </a:r>
            <a:r>
              <a:rPr lang="fi-FI" dirty="0"/>
              <a:t> </a:t>
            </a:r>
            <a:r>
              <a:rPr lang="fi-FI" dirty="0" err="1"/>
              <a:t>task</a:t>
            </a:r>
            <a:r>
              <a:rPr lang="fi-FI" dirty="0"/>
              <a:t>. </a:t>
            </a:r>
            <a:r>
              <a:rPr lang="fi-FI" i="1" dirty="0"/>
              <a:t>European Journal of </a:t>
            </a:r>
            <a:r>
              <a:rPr lang="fi-FI" i="1" dirty="0" err="1"/>
              <a:t>Cancer</a:t>
            </a:r>
            <a:r>
              <a:rPr lang="fi-FI" dirty="0"/>
              <a:t>, </a:t>
            </a:r>
            <a:r>
              <a:rPr lang="fi-FI" i="1" dirty="0"/>
              <a:t>113</a:t>
            </a:r>
            <a:r>
              <a:rPr lang="fi-FI" dirty="0"/>
              <a:t>, 47-54.</a:t>
            </a:r>
          </a:p>
          <a:p>
            <a:pPr marL="514350" indent="-514350">
              <a:buFont typeface="+mj-lt"/>
              <a:buAutoNum type="arabicPeriod"/>
            </a:pPr>
            <a:r>
              <a:rPr lang="fi-FI" dirty="0" err="1"/>
              <a:t>Vähäkainu</a:t>
            </a:r>
            <a:r>
              <a:rPr lang="fi-FI" dirty="0"/>
              <a:t>, P., &amp; </a:t>
            </a:r>
            <a:r>
              <a:rPr lang="fi-FI" dirty="0" err="1"/>
              <a:t>Neittaanmäki</a:t>
            </a:r>
            <a:r>
              <a:rPr lang="fi-FI" dirty="0"/>
              <a:t>, P. (2018). Tekoäly terveydenhuollossa. </a:t>
            </a:r>
            <a:r>
              <a:rPr lang="fi-FI" i="1" dirty="0"/>
              <a:t>Informaatioteknologian tiedekunnan julkaisuja/Jyväskylän yliopisto</a:t>
            </a:r>
            <a:r>
              <a:rPr lang="fi-FI" dirty="0"/>
              <a:t>, (2018, 45).</a:t>
            </a:r>
          </a:p>
          <a:p>
            <a:pPr marL="514350" indent="-514350">
              <a:buFont typeface="+mj-lt"/>
              <a:buAutoNum type="arabicPeriod"/>
            </a:pPr>
            <a:r>
              <a:rPr lang="fi-FI" dirty="0" err="1"/>
              <a:t>Neittaanmäki</a:t>
            </a:r>
            <a:r>
              <a:rPr lang="fi-FI" dirty="0"/>
              <a:t>, P., Tuominen, H., </a:t>
            </a:r>
            <a:r>
              <a:rPr lang="fi-FI" dirty="0" err="1"/>
              <a:t>Äyrämö</a:t>
            </a:r>
            <a:r>
              <a:rPr lang="fi-FI" dirty="0"/>
              <a:t>, S., </a:t>
            </a:r>
            <a:r>
              <a:rPr lang="fi-FI" dirty="0" err="1"/>
              <a:t>Vähäkainu</a:t>
            </a:r>
            <a:r>
              <a:rPr lang="fi-FI" dirty="0"/>
              <a:t>, P., &amp; Siukonen, T. (toim.) (2019). Tekoäly ja terveydenhuolto Suomessa.</a:t>
            </a:r>
          </a:p>
          <a:p>
            <a:pPr marL="514350" indent="-514350">
              <a:buFont typeface="+mj-lt"/>
              <a:buAutoNum type="arabicPeriod"/>
            </a:pPr>
            <a:r>
              <a:rPr lang="fi-FI" dirty="0"/>
              <a:t>Talvitie-Lamberg, K., Silvennoinen, M., Ala-</a:t>
            </a:r>
            <a:r>
              <a:rPr lang="fi-FI" dirty="0" err="1"/>
              <a:t>Kitula</a:t>
            </a:r>
            <a:r>
              <a:rPr lang="fi-FI" dirty="0"/>
              <a:t>, A., Kärkkäinen, S., Tyrväinen, P., Kuoremäki, R., ... &amp; </a:t>
            </a:r>
            <a:r>
              <a:rPr lang="fi-FI" dirty="0" err="1"/>
              <a:t>Vähäkainu</a:t>
            </a:r>
            <a:r>
              <a:rPr lang="fi-FI" dirty="0"/>
              <a:t>, P. (2018). Tekoälyn soveltaminen terveydenhuollossa ja hyvinvoinnissa. </a:t>
            </a:r>
            <a:r>
              <a:rPr lang="fi-FI" i="1" dirty="0"/>
              <a:t>Informaatioteknologian tiedekunnan julkaisuja/Jyväskylän yliopisto</a:t>
            </a:r>
            <a:r>
              <a:rPr lang="fi-FI" dirty="0"/>
              <a:t>, (2018, 54).</a:t>
            </a:r>
          </a:p>
          <a:p>
            <a:pPr marL="0" indent="0">
              <a:buNone/>
            </a:pPr>
            <a:endParaRPr lang="fi-FI" dirty="0"/>
          </a:p>
          <a:p>
            <a:endParaRPr lang="fi-FI" dirty="0"/>
          </a:p>
          <a:p>
            <a:endParaRPr lang="fi-FI" dirty="0"/>
          </a:p>
        </p:txBody>
      </p:sp>
    </p:spTree>
    <p:extLst>
      <p:ext uri="{BB962C8B-B14F-4D97-AF65-F5344CB8AC3E}">
        <p14:creationId xmlns:p14="http://schemas.microsoft.com/office/powerpoint/2010/main" val="1647971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	</a:t>
            </a:r>
          </a:p>
        </p:txBody>
      </p:sp>
      <p:sp>
        <p:nvSpPr>
          <p:cNvPr id="8" name="Sisällön paikkamerkki 7"/>
          <p:cNvSpPr>
            <a:spLocks noGrp="1"/>
          </p:cNvSpPr>
          <p:nvPr>
            <p:ph idx="1"/>
          </p:nvPr>
        </p:nvSpPr>
        <p:spPr>
          <a:xfrm>
            <a:off x="838200" y="940689"/>
            <a:ext cx="10515600" cy="4644141"/>
          </a:xfrm>
        </p:spPr>
        <p:txBody>
          <a:bodyPr/>
          <a:lstStyle/>
          <a:p>
            <a:endParaRPr lang="fi-FI" dirty="0"/>
          </a:p>
          <a:p>
            <a:endParaRPr lang="fi-FI" dirty="0"/>
          </a:p>
          <a:p>
            <a:endParaRPr lang="fi-FI" dirty="0"/>
          </a:p>
        </p:txBody>
      </p:sp>
      <p:pic>
        <p:nvPicPr>
          <p:cNvPr id="2" name="Picture 1"/>
          <p:cNvPicPr>
            <a:picLocks noChangeAspect="1"/>
          </p:cNvPicPr>
          <p:nvPr/>
        </p:nvPicPr>
        <p:blipFill>
          <a:blip r:embed="rId3"/>
          <a:stretch>
            <a:fillRect/>
          </a:stretch>
        </p:blipFill>
        <p:spPr>
          <a:xfrm>
            <a:off x="364031" y="5584830"/>
            <a:ext cx="2461227" cy="622300"/>
          </a:xfrm>
          <a:prstGeom prst="rect">
            <a:avLst/>
          </a:prstGeom>
        </p:spPr>
      </p:pic>
      <p:pic>
        <p:nvPicPr>
          <p:cNvPr id="34" name="Picture 33"/>
          <p:cNvPicPr>
            <a:picLocks noChangeAspect="1"/>
          </p:cNvPicPr>
          <p:nvPr/>
        </p:nvPicPr>
        <p:blipFill>
          <a:blip r:embed="rId4"/>
          <a:stretch>
            <a:fillRect/>
          </a:stretch>
        </p:blipFill>
        <p:spPr>
          <a:xfrm>
            <a:off x="364031" y="2266252"/>
            <a:ext cx="11110169" cy="2023757"/>
          </a:xfrm>
          <a:prstGeom prst="rect">
            <a:avLst/>
          </a:prstGeom>
        </p:spPr>
      </p:pic>
    </p:spTree>
    <p:extLst>
      <p:ext uri="{BB962C8B-B14F-4D97-AF65-F5344CB8AC3E}">
        <p14:creationId xmlns:p14="http://schemas.microsoft.com/office/powerpoint/2010/main" val="225006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20309">
            <a:off x="9682944" y="4667705"/>
            <a:ext cx="1674564" cy="1134537"/>
          </a:xfrm>
        </p:spPr>
        <p:txBody>
          <a:bodyPr>
            <a:normAutofit fontScale="90000"/>
          </a:bodyPr>
          <a:lstStyle/>
          <a:p>
            <a:r>
              <a:rPr lang="fi-FI" b="1" dirty="0" smtClean="0">
                <a:solidFill>
                  <a:schemeClr val="accent2"/>
                </a:solidFill>
                <a:latin typeface="+mn-lt"/>
              </a:rPr>
              <a:t>Seuraa </a:t>
            </a:r>
            <a:br>
              <a:rPr lang="fi-FI" b="1" dirty="0" smtClean="0">
                <a:solidFill>
                  <a:schemeClr val="accent2"/>
                </a:solidFill>
                <a:latin typeface="+mn-lt"/>
              </a:rPr>
            </a:br>
            <a:r>
              <a:rPr lang="fi-FI" b="1" dirty="0" smtClean="0">
                <a:solidFill>
                  <a:schemeClr val="accent2"/>
                </a:solidFill>
                <a:latin typeface="+mn-lt"/>
              </a:rPr>
              <a:t>meitä</a:t>
            </a:r>
            <a:r>
              <a:rPr lang="fi-FI" b="1" dirty="0">
                <a:solidFill>
                  <a:schemeClr val="accent2"/>
                </a:solidFill>
                <a:latin typeface="+mn-lt"/>
              </a:rPr>
              <a:t>!</a:t>
            </a:r>
          </a:p>
        </p:txBody>
      </p:sp>
      <p:sp>
        <p:nvSpPr>
          <p:cNvPr id="4" name="Content Placeholder 3"/>
          <p:cNvSpPr>
            <a:spLocks noGrp="1"/>
          </p:cNvSpPr>
          <p:nvPr>
            <p:ph sz="half" idx="1"/>
          </p:nvPr>
        </p:nvSpPr>
        <p:spPr>
          <a:xfrm>
            <a:off x="2018960" y="4529470"/>
            <a:ext cx="8112690" cy="1780433"/>
          </a:xfrm>
        </p:spPr>
        <p:txBody>
          <a:bodyPr>
            <a:normAutofit fontScale="85000" lnSpcReduction="20000"/>
          </a:bodyPr>
          <a:lstStyle/>
          <a:p>
            <a:pPr marL="0" indent="0" algn="ctr">
              <a:buNone/>
            </a:pPr>
            <a:r>
              <a:rPr lang="fi-FI" sz="6200" u="sng" dirty="0" smtClean="0">
                <a:solidFill>
                  <a:srgbClr val="00B0F0"/>
                </a:solidFill>
              </a:rPr>
              <a:t>www.sotepeda247.fi</a:t>
            </a:r>
            <a:endParaRPr lang="fi-FI" sz="6200" u="sng" dirty="0">
              <a:solidFill>
                <a:srgbClr val="00B0F0"/>
              </a:solidFill>
            </a:endParaRPr>
          </a:p>
          <a:p>
            <a:pPr marL="0" indent="0" algn="ctr">
              <a:buNone/>
            </a:pPr>
            <a:r>
              <a:rPr lang="fi-FI" sz="4700" dirty="0" smtClean="0"/>
              <a:t>      </a:t>
            </a:r>
            <a:r>
              <a:rPr lang="fi-FI" sz="4200" dirty="0" smtClean="0"/>
              <a:t>@SotePeda247</a:t>
            </a:r>
            <a:r>
              <a:rPr lang="fi-FI" sz="4200" dirty="0"/>
              <a:t> </a:t>
            </a:r>
            <a:r>
              <a:rPr lang="fi-FI" sz="4200" dirty="0" smtClean="0"/>
              <a:t>#sotepeda247 </a:t>
            </a:r>
          </a:p>
          <a:p>
            <a:pPr marL="0" indent="0" algn="ctr">
              <a:buNone/>
            </a:pPr>
            <a:r>
              <a:rPr lang="fi-FI" sz="4200" dirty="0" smtClean="0"/>
              <a:t>SOTE-PEDA 24/7</a:t>
            </a:r>
          </a:p>
          <a:p>
            <a:endParaRPr lang="fi-FI"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782" t="24186" r="73755" b="59225"/>
          <a:stretch/>
        </p:blipFill>
        <p:spPr>
          <a:xfrm>
            <a:off x="4055231" y="5742264"/>
            <a:ext cx="415808" cy="41580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6245" t="3566" r="57309" b="82635"/>
          <a:stretch/>
        </p:blipFill>
        <p:spPr>
          <a:xfrm>
            <a:off x="11219482" y="5318561"/>
            <a:ext cx="607282" cy="7206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5236" t="22946" r="40424" b="59689"/>
          <a:stretch/>
        </p:blipFill>
        <p:spPr>
          <a:xfrm>
            <a:off x="3106792" y="5234973"/>
            <a:ext cx="439946" cy="443910"/>
          </a:xfrm>
          <a:prstGeom prst="rect">
            <a:avLst/>
          </a:prstGeom>
        </p:spPr>
      </p:pic>
      <p:pic>
        <p:nvPicPr>
          <p:cNvPr id="11" name="Content Placeholder 10"/>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0" y="-4056023"/>
            <a:ext cx="12192000" cy="8112046"/>
          </a:xfrm>
        </p:spPr>
      </p:pic>
      <p:pic>
        <p:nvPicPr>
          <p:cNvPr id="6" name="Picture 5"/>
          <p:cNvPicPr>
            <a:picLocks noChangeAspect="1"/>
          </p:cNvPicPr>
          <p:nvPr/>
        </p:nvPicPr>
        <p:blipFill>
          <a:blip r:embed="rId6"/>
          <a:stretch>
            <a:fillRect/>
          </a:stretch>
        </p:blipFill>
        <p:spPr>
          <a:xfrm>
            <a:off x="10828648" y="95693"/>
            <a:ext cx="1269950" cy="1269950"/>
          </a:xfrm>
          <a:prstGeom prst="rect">
            <a:avLst/>
          </a:prstGeom>
        </p:spPr>
      </p:pic>
      <p:pic>
        <p:nvPicPr>
          <p:cNvPr id="10" name="Kuva 9"/>
          <p:cNvPicPr>
            <a:picLocks noChangeAspect="1"/>
          </p:cNvPicPr>
          <p:nvPr/>
        </p:nvPicPr>
        <p:blipFill>
          <a:blip r:embed="rId7"/>
          <a:stretch>
            <a:fillRect/>
          </a:stretch>
        </p:blipFill>
        <p:spPr>
          <a:xfrm>
            <a:off x="554441" y="6251090"/>
            <a:ext cx="1857375" cy="352425"/>
          </a:xfrm>
          <a:prstGeom prst="rect">
            <a:avLst/>
          </a:prstGeom>
        </p:spPr>
      </p:pic>
      <p:sp>
        <p:nvSpPr>
          <p:cNvPr id="12" name="Suorakulmio 11"/>
          <p:cNvSpPr/>
          <p:nvPr/>
        </p:nvSpPr>
        <p:spPr>
          <a:xfrm>
            <a:off x="118992" y="3057800"/>
            <a:ext cx="3550203" cy="923330"/>
          </a:xfrm>
          <a:prstGeom prst="rect">
            <a:avLst/>
          </a:prstGeom>
        </p:spPr>
        <p:txBody>
          <a:bodyPr wrap="none">
            <a:spAutoFit/>
          </a:bodyPr>
          <a:lstStyle/>
          <a:p>
            <a:r>
              <a:rPr lang="fi-FI" dirty="0" smtClean="0">
                <a:solidFill>
                  <a:schemeClr val="bg1"/>
                </a:solidFill>
              </a:rPr>
              <a:t>Tekijä</a:t>
            </a:r>
            <a:r>
              <a:rPr lang="fi-FI" dirty="0" smtClean="0">
                <a:solidFill>
                  <a:schemeClr val="bg1"/>
                </a:solidFill>
              </a:rPr>
              <a:t>: </a:t>
            </a:r>
            <a:r>
              <a:rPr lang="fi-FI" smtClean="0">
                <a:solidFill>
                  <a:schemeClr val="bg1"/>
                </a:solidFill>
              </a:rPr>
              <a:t>Pauliina Hulkkonen</a:t>
            </a:r>
            <a:r>
              <a:rPr lang="fi-FI" dirty="0" smtClean="0">
                <a:solidFill>
                  <a:schemeClr val="bg1"/>
                </a:solidFill>
              </a:rPr>
              <a:t/>
            </a:r>
            <a:br>
              <a:rPr lang="fi-FI" dirty="0" smtClean="0">
                <a:solidFill>
                  <a:schemeClr val="bg1"/>
                </a:solidFill>
              </a:rPr>
            </a:br>
            <a:r>
              <a:rPr lang="en-US" dirty="0" err="1" smtClean="0">
                <a:solidFill>
                  <a:schemeClr val="bg1"/>
                </a:solidFill>
              </a:rPr>
              <a:t>Tampereen</a:t>
            </a:r>
            <a:r>
              <a:rPr lang="en-US" dirty="0" smtClean="0">
                <a:solidFill>
                  <a:schemeClr val="bg1"/>
                </a:solidFill>
              </a:rPr>
              <a:t> </a:t>
            </a:r>
            <a:r>
              <a:rPr lang="en-US" dirty="0" err="1" smtClean="0">
                <a:solidFill>
                  <a:schemeClr val="bg1"/>
                </a:solidFill>
              </a:rPr>
              <a:t>yliopisto</a:t>
            </a:r>
            <a:r>
              <a:rPr lang="en-US" dirty="0" smtClean="0">
                <a:solidFill>
                  <a:schemeClr val="bg1"/>
                </a:solidFill>
              </a:rPr>
              <a:t/>
            </a:r>
            <a:br>
              <a:rPr lang="en-US" dirty="0" smtClean="0">
                <a:solidFill>
                  <a:schemeClr val="bg1"/>
                </a:solidFill>
              </a:rPr>
            </a:br>
            <a:r>
              <a:rPr lang="en-US" dirty="0" err="1" smtClean="0">
                <a:solidFill>
                  <a:schemeClr val="bg1"/>
                </a:solidFill>
              </a:rPr>
              <a:t>Tuotettu</a:t>
            </a:r>
            <a:r>
              <a:rPr lang="en-US" dirty="0" smtClean="0">
                <a:solidFill>
                  <a:schemeClr val="bg1"/>
                </a:solidFill>
              </a:rPr>
              <a:t> </a:t>
            </a:r>
            <a:r>
              <a:rPr lang="en-US" dirty="0" err="1">
                <a:solidFill>
                  <a:schemeClr val="bg1"/>
                </a:solidFill>
              </a:rPr>
              <a:t>Sotepeda</a:t>
            </a:r>
            <a:r>
              <a:rPr lang="en-US" dirty="0">
                <a:solidFill>
                  <a:schemeClr val="bg1"/>
                </a:solidFill>
              </a:rPr>
              <a:t> 24/7 </a:t>
            </a:r>
            <a:r>
              <a:rPr lang="en-US" dirty="0" err="1">
                <a:solidFill>
                  <a:schemeClr val="bg1"/>
                </a:solidFill>
              </a:rPr>
              <a:t>hankkeessa</a:t>
            </a:r>
            <a:endParaRPr lang="en-US" dirty="0">
              <a:solidFill>
                <a:schemeClr val="bg1"/>
              </a:solidFill>
            </a:endParaRPr>
          </a:p>
        </p:txBody>
      </p:sp>
    </p:spTree>
    <p:extLst>
      <p:ext uri="{BB962C8B-B14F-4D97-AF65-F5344CB8AC3E}">
        <p14:creationId xmlns:p14="http://schemas.microsoft.com/office/powerpoint/2010/main" val="2551396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Luennon sisältö</a:t>
            </a:r>
          </a:p>
        </p:txBody>
      </p:sp>
      <p:sp>
        <p:nvSpPr>
          <p:cNvPr id="8" name="Sisällön paikkamerkki 7"/>
          <p:cNvSpPr>
            <a:spLocks noGrp="1"/>
          </p:cNvSpPr>
          <p:nvPr>
            <p:ph idx="1"/>
          </p:nvPr>
        </p:nvSpPr>
        <p:spPr>
          <a:xfrm>
            <a:off x="838200" y="1532822"/>
            <a:ext cx="10515600" cy="4644141"/>
          </a:xfrm>
        </p:spPr>
        <p:txBody>
          <a:bodyPr/>
          <a:lstStyle/>
          <a:p>
            <a:r>
              <a:rPr lang="fi-FI" dirty="0"/>
              <a:t>Tekoälyn hyödyntäminen </a:t>
            </a:r>
            <a:r>
              <a:rPr lang="fi-FI" dirty="0" err="1"/>
              <a:t>sosiaali</a:t>
            </a:r>
            <a:r>
              <a:rPr lang="fi-FI" dirty="0"/>
              <a:t>- ja terveydenhuollossa</a:t>
            </a:r>
          </a:p>
          <a:p>
            <a:r>
              <a:rPr lang="fi-FI" dirty="0"/>
              <a:t>Sovelluksia</a:t>
            </a:r>
          </a:p>
          <a:p>
            <a:pPr lvl="1"/>
            <a:r>
              <a:rPr lang="fi-FI" dirty="0" err="1"/>
              <a:t>Morpheo</a:t>
            </a:r>
            <a:r>
              <a:rPr lang="fi-FI" dirty="0"/>
              <a:t> – unihäiriöiden diagnosointi</a:t>
            </a:r>
          </a:p>
          <a:p>
            <a:pPr lvl="1"/>
            <a:r>
              <a:rPr lang="fi-FI" dirty="0"/>
              <a:t>Syrjäytymisvaarassa olevien lasten ja nuorten tunnistaminen</a:t>
            </a:r>
          </a:p>
          <a:p>
            <a:pPr lvl="1"/>
            <a:r>
              <a:rPr lang="fi-FI" dirty="0"/>
              <a:t>Ihosyövän diagnosointi tekoälyn avulla</a:t>
            </a:r>
          </a:p>
          <a:p>
            <a:pPr lvl="1"/>
            <a:r>
              <a:rPr lang="fi-FI" dirty="0"/>
              <a:t>CardioSmart365</a:t>
            </a:r>
          </a:p>
          <a:p>
            <a:pPr lvl="1"/>
            <a:r>
              <a:rPr lang="fi-FI" dirty="0"/>
              <a:t>Tekoäly syövän hoidossa</a:t>
            </a:r>
          </a:p>
          <a:p>
            <a:pPr lvl="1"/>
            <a:r>
              <a:rPr lang="fi-FI" dirty="0"/>
              <a:t>Elämäntapavalmentaja</a:t>
            </a:r>
          </a:p>
          <a:p>
            <a:pPr lvl="1"/>
            <a:r>
              <a:rPr lang="fi-FI" dirty="0"/>
              <a:t>Astman diagnosointi lapsilla</a:t>
            </a:r>
          </a:p>
          <a:p>
            <a:r>
              <a:rPr lang="fi-FI" dirty="0"/>
              <a:t>Pohdintatehtävä</a:t>
            </a:r>
          </a:p>
          <a:p>
            <a:endParaRPr lang="fi-FI" dirty="0"/>
          </a:p>
          <a:p>
            <a:pPr lvl="1"/>
            <a:endParaRPr lang="fi-FI" dirty="0"/>
          </a:p>
          <a:p>
            <a:endParaRPr lang="fi-FI" dirty="0"/>
          </a:p>
        </p:txBody>
      </p:sp>
      <p:sp>
        <p:nvSpPr>
          <p:cNvPr id="3" name="Tekstiruutu 2">
            <a:extLst>
              <a:ext uri="{FF2B5EF4-FFF2-40B4-BE49-F238E27FC236}">
                <a16:creationId xmlns:a16="http://schemas.microsoft.com/office/drawing/2014/main" xmlns="" id="{AF1A40BC-9F4F-FA48-B821-1ACC7F27270A}"/>
              </a:ext>
            </a:extLst>
          </p:cNvPr>
          <p:cNvSpPr txBox="1"/>
          <p:nvPr/>
        </p:nvSpPr>
        <p:spPr>
          <a:xfrm>
            <a:off x="3100039" y="3122341"/>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143655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Tekoälyn hyödyntäminen</a:t>
            </a:r>
          </a:p>
        </p:txBody>
      </p:sp>
      <p:sp>
        <p:nvSpPr>
          <p:cNvPr id="8" name="Sisällön paikkamerkki 7"/>
          <p:cNvSpPr>
            <a:spLocks noGrp="1"/>
          </p:cNvSpPr>
          <p:nvPr>
            <p:ph idx="1"/>
          </p:nvPr>
        </p:nvSpPr>
        <p:spPr>
          <a:xfrm>
            <a:off x="838200" y="1532822"/>
            <a:ext cx="10515600" cy="4644141"/>
          </a:xfrm>
        </p:spPr>
        <p:txBody>
          <a:bodyPr/>
          <a:lstStyle/>
          <a:p>
            <a:r>
              <a:rPr lang="fi-FI" dirty="0"/>
              <a:t>Tekoälyn avulla voidaan säästää monessa kohdassa kustannuksia ja saada potilaille tehokkaampaa ja parempaa hoitoa</a:t>
            </a:r>
          </a:p>
          <a:p>
            <a:r>
              <a:rPr lang="fi-FI" dirty="0"/>
              <a:t>Lisäksi epäsuoria hyötyjä:</a:t>
            </a:r>
          </a:p>
          <a:p>
            <a:pPr lvl="1"/>
            <a:r>
              <a:rPr lang="fi-FI" dirty="0"/>
              <a:t>Psyykkisen hyvinvoinnin lisääntyminen</a:t>
            </a:r>
          </a:p>
          <a:p>
            <a:pPr lvl="1"/>
            <a:r>
              <a:rPr lang="fi-FI" dirty="0"/>
              <a:t>Kansantautien esiintyvyyden väheneminen</a:t>
            </a:r>
          </a:p>
          <a:p>
            <a:pPr lvl="1"/>
            <a:r>
              <a:rPr lang="fi-FI" dirty="0"/>
              <a:t>Työkyvyttömyyden lasku</a:t>
            </a:r>
          </a:p>
          <a:p>
            <a:r>
              <a:rPr lang="fi-FI" dirty="0"/>
              <a:t>Tekoälysovellusten käyttöönotto on kallista, mutta isommille toimijoille kannattavaa</a:t>
            </a:r>
          </a:p>
          <a:p>
            <a:endParaRPr lang="fi-FI" dirty="0"/>
          </a:p>
          <a:p>
            <a:endParaRPr lang="fi-FI" dirty="0"/>
          </a:p>
          <a:p>
            <a:endParaRPr lang="fi-FI" dirty="0"/>
          </a:p>
        </p:txBody>
      </p:sp>
      <p:pic>
        <p:nvPicPr>
          <p:cNvPr id="2" name="Kuva 1">
            <a:extLst>
              <a:ext uri="{FF2B5EF4-FFF2-40B4-BE49-F238E27FC236}">
                <a16:creationId xmlns:a16="http://schemas.microsoft.com/office/drawing/2014/main" xmlns="" id="{6E31667C-DEB0-664F-9076-CAA679B0C534}"/>
              </a:ext>
            </a:extLst>
          </p:cNvPr>
          <p:cNvPicPr>
            <a:picLocks noChangeAspect="1"/>
          </p:cNvPicPr>
          <p:nvPr/>
        </p:nvPicPr>
        <p:blipFill>
          <a:blip r:embed="rId4"/>
          <a:stretch>
            <a:fillRect/>
          </a:stretch>
        </p:blipFill>
        <p:spPr>
          <a:xfrm>
            <a:off x="10335220" y="4409822"/>
            <a:ext cx="1232297" cy="2103120"/>
          </a:xfrm>
          <a:prstGeom prst="rect">
            <a:avLst/>
          </a:prstGeom>
        </p:spPr>
      </p:pic>
    </p:spTree>
    <p:extLst>
      <p:ext uri="{BB962C8B-B14F-4D97-AF65-F5344CB8AC3E}">
        <p14:creationId xmlns:p14="http://schemas.microsoft.com/office/powerpoint/2010/main" val="296685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Ihosyövän diagnosointi tekoälyn avulla</a:t>
            </a:r>
          </a:p>
        </p:txBody>
      </p:sp>
      <p:sp>
        <p:nvSpPr>
          <p:cNvPr id="8" name="Sisällön paikkamerkki 7"/>
          <p:cNvSpPr>
            <a:spLocks noGrp="1"/>
          </p:cNvSpPr>
          <p:nvPr>
            <p:ph idx="1"/>
          </p:nvPr>
        </p:nvSpPr>
        <p:spPr>
          <a:xfrm>
            <a:off x="838200" y="1532822"/>
            <a:ext cx="9544878" cy="4644141"/>
          </a:xfrm>
        </p:spPr>
        <p:txBody>
          <a:bodyPr/>
          <a:lstStyle/>
          <a:p>
            <a:r>
              <a:rPr lang="fi-FI" dirty="0"/>
              <a:t>Stanfordin yliopistossa kehitetty tekoäly, jonka tavoitteena on tunnistaa ihosyöpä kuvasta</a:t>
            </a:r>
          </a:p>
          <a:p>
            <a:r>
              <a:rPr lang="fi-FI" dirty="0"/>
              <a:t>Järjestelmään ladattiin 130 000 kuvaa erilaisista ihovaurioista ja opetettiin tekoäly tunnistamaan ihosyöpä konvoluutioneuroverkkojen avulla</a:t>
            </a:r>
          </a:p>
          <a:p>
            <a:r>
              <a:rPr lang="fi-FI" dirty="0"/>
              <a:t>Tämä tekoäly tunnistaa yleisimmät ja vakavimmat ihosyövät yhtä hyvin kuin ihotautilääkärit</a:t>
            </a:r>
          </a:p>
          <a:p>
            <a:r>
              <a:rPr lang="fi-FI" dirty="0"/>
              <a:t>Toimii tällä hetkellä tietokoneella, suunnitteilla on myös mobiiliversio</a:t>
            </a:r>
          </a:p>
          <a:p>
            <a:endParaRPr lang="fi-FI" dirty="0"/>
          </a:p>
          <a:p>
            <a:endParaRPr lang="fi-FI" dirty="0"/>
          </a:p>
        </p:txBody>
      </p:sp>
    </p:spTree>
    <p:extLst>
      <p:ext uri="{BB962C8B-B14F-4D97-AF65-F5344CB8AC3E}">
        <p14:creationId xmlns:p14="http://schemas.microsoft.com/office/powerpoint/2010/main" val="1864172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Syrjäytymisvaarassa olevien lasten ja nuorten tunnistaminen</a:t>
            </a:r>
          </a:p>
        </p:txBody>
      </p:sp>
      <p:sp>
        <p:nvSpPr>
          <p:cNvPr id="8" name="Sisällön paikkamerkki 7"/>
          <p:cNvSpPr>
            <a:spLocks noGrp="1"/>
          </p:cNvSpPr>
          <p:nvPr>
            <p:ph idx="1"/>
          </p:nvPr>
        </p:nvSpPr>
        <p:spPr>
          <a:xfrm>
            <a:off x="838200" y="1532822"/>
            <a:ext cx="8001000" cy="4644141"/>
          </a:xfrm>
        </p:spPr>
        <p:txBody>
          <a:bodyPr/>
          <a:lstStyle/>
          <a:p>
            <a:r>
              <a:rPr lang="fi-FI" dirty="0"/>
              <a:t>Moni suomalainen nuori syrjäytyy</a:t>
            </a:r>
          </a:p>
          <a:p>
            <a:r>
              <a:rPr lang="fi-FI" dirty="0"/>
              <a:t>Syrjäytymisen riskitekijöitä pystytään tunnistamaan jo varhaislapsuudesta lähtien</a:t>
            </a:r>
          </a:p>
          <a:p>
            <a:r>
              <a:rPr lang="fi-FI" dirty="0"/>
              <a:t>On kehitetty tekoäly, joka analysoi esimerkiksi neuvola-, varhaiskasvatus- ja koulujärjestelmän tietoja</a:t>
            </a:r>
          </a:p>
          <a:p>
            <a:r>
              <a:rPr lang="fi-FI" dirty="0"/>
              <a:t>Tekoäly pyrkii tunnistamaan syrjäytymisvaarassa olevat lapset ja nuoret ja lisäksi ehdottaa yksilöllisitä toimintasuunnitelmaa, jotta syrjäytyminen voitaisiin estää</a:t>
            </a:r>
          </a:p>
          <a:p>
            <a:endParaRPr lang="fi-FI" dirty="0"/>
          </a:p>
          <a:p>
            <a:endParaRPr lang="fi-FI" dirty="0"/>
          </a:p>
        </p:txBody>
      </p:sp>
      <p:pic>
        <p:nvPicPr>
          <p:cNvPr id="9" name="Kuva 8">
            <a:extLst>
              <a:ext uri="{FF2B5EF4-FFF2-40B4-BE49-F238E27FC236}">
                <a16:creationId xmlns:a16="http://schemas.microsoft.com/office/drawing/2014/main" xmlns="" id="{22E740EF-C169-5341-BD61-3C686BEB65AC}"/>
              </a:ext>
            </a:extLst>
          </p:cNvPr>
          <p:cNvPicPr>
            <a:picLocks noChangeAspect="1"/>
          </p:cNvPicPr>
          <p:nvPr/>
        </p:nvPicPr>
        <p:blipFill>
          <a:blip r:embed="rId4"/>
          <a:stretch>
            <a:fillRect/>
          </a:stretch>
        </p:blipFill>
        <p:spPr>
          <a:xfrm>
            <a:off x="9034798" y="2782957"/>
            <a:ext cx="2400657" cy="3437182"/>
          </a:xfrm>
          <a:prstGeom prst="rect">
            <a:avLst/>
          </a:prstGeom>
        </p:spPr>
      </p:pic>
    </p:spTree>
    <p:extLst>
      <p:ext uri="{BB962C8B-B14F-4D97-AF65-F5344CB8AC3E}">
        <p14:creationId xmlns:p14="http://schemas.microsoft.com/office/powerpoint/2010/main" val="217689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err="1"/>
              <a:t>Morpheo</a:t>
            </a:r>
            <a:r>
              <a:rPr lang="fi-FI" dirty="0"/>
              <a:t> – unihäiriöiden diagnosointi</a:t>
            </a:r>
          </a:p>
        </p:txBody>
      </p:sp>
      <p:sp>
        <p:nvSpPr>
          <p:cNvPr id="8" name="Sisällön paikkamerkki 7"/>
          <p:cNvSpPr>
            <a:spLocks noGrp="1"/>
          </p:cNvSpPr>
          <p:nvPr>
            <p:ph idx="1"/>
          </p:nvPr>
        </p:nvSpPr>
        <p:spPr>
          <a:xfrm>
            <a:off x="3523785" y="1532823"/>
            <a:ext cx="7830015" cy="4466534"/>
          </a:xfrm>
        </p:spPr>
        <p:txBody>
          <a:bodyPr/>
          <a:lstStyle/>
          <a:p>
            <a:r>
              <a:rPr lang="fi-FI" dirty="0"/>
              <a:t>Visualisoi ja yhdistää eri tietolähteistä tulevaa uneen liittyvää tietoa</a:t>
            </a:r>
          </a:p>
          <a:p>
            <a:r>
              <a:rPr lang="fi-FI" dirty="0"/>
              <a:t>Etsii tiedosta unihäiriöihin viittaavia kaavoja</a:t>
            </a:r>
          </a:p>
          <a:p>
            <a:r>
              <a:rPr lang="fi-FI" dirty="0"/>
              <a:t>Hyödyntää koneoppimisen malleja, joiden avulla sovellus pyrkii automaattiseen ja ennustavaan diagnosointiin</a:t>
            </a:r>
          </a:p>
          <a:p>
            <a:r>
              <a:rPr lang="fi-FI" dirty="0"/>
              <a:t>Voidaan käyttää lääkäreiden apuna unihäiriöiden diagnosoinnissa</a:t>
            </a:r>
          </a:p>
          <a:p>
            <a:endParaRPr lang="fi-FI" dirty="0"/>
          </a:p>
        </p:txBody>
      </p:sp>
      <p:pic>
        <p:nvPicPr>
          <p:cNvPr id="3" name="Kuva 2">
            <a:extLst>
              <a:ext uri="{FF2B5EF4-FFF2-40B4-BE49-F238E27FC236}">
                <a16:creationId xmlns:a16="http://schemas.microsoft.com/office/drawing/2014/main" xmlns="" id="{37DF5BCA-0994-7B4D-8596-6E7D6E80E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690688"/>
            <a:ext cx="2424828" cy="2078424"/>
          </a:xfrm>
          <a:prstGeom prst="rect">
            <a:avLst/>
          </a:prstGeom>
        </p:spPr>
      </p:pic>
    </p:spTree>
    <p:extLst>
      <p:ext uri="{BB962C8B-B14F-4D97-AF65-F5344CB8AC3E}">
        <p14:creationId xmlns:p14="http://schemas.microsoft.com/office/powerpoint/2010/main" val="298025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CardioSmart365</a:t>
            </a:r>
          </a:p>
        </p:txBody>
      </p:sp>
      <p:sp>
        <p:nvSpPr>
          <p:cNvPr id="8" name="Sisällön paikkamerkki 7"/>
          <p:cNvSpPr>
            <a:spLocks noGrp="1"/>
          </p:cNvSpPr>
          <p:nvPr>
            <p:ph idx="1"/>
          </p:nvPr>
        </p:nvSpPr>
        <p:spPr>
          <a:xfrm>
            <a:off x="838200" y="1532822"/>
            <a:ext cx="8382000" cy="4644141"/>
          </a:xfrm>
        </p:spPr>
        <p:txBody>
          <a:bodyPr/>
          <a:lstStyle/>
          <a:p>
            <a:r>
              <a:rPr lang="fi-FI" dirty="0"/>
              <a:t>Järjestelmä, joka on kehitetty sydänsairauksia sairastavien potilaiden monitorointiin</a:t>
            </a:r>
          </a:p>
          <a:p>
            <a:r>
              <a:rPr lang="fi-FI" dirty="0"/>
              <a:t>Koostuu useasta osasta: älypuhelimen applikaatioista, WWW-sovelluksista, päätöksentukijärjestelmistä sekä Web-palveluista</a:t>
            </a:r>
          </a:p>
          <a:p>
            <a:r>
              <a:rPr lang="fi-FI" dirty="0"/>
              <a:t>Järjestelmän avulla voidaan esimerkiksi tallentaa ja hallita potilaan elintoimintoihin liittyvää dataa, hälytystapauksia ja potilaan digitaalista potilasjärjestelmää</a:t>
            </a:r>
          </a:p>
          <a:p>
            <a:endParaRPr lang="fi-FI" dirty="0"/>
          </a:p>
        </p:txBody>
      </p:sp>
      <p:pic>
        <p:nvPicPr>
          <p:cNvPr id="2" name="Kuva 1">
            <a:extLst>
              <a:ext uri="{FF2B5EF4-FFF2-40B4-BE49-F238E27FC236}">
                <a16:creationId xmlns:a16="http://schemas.microsoft.com/office/drawing/2014/main" xmlns="" id="{2C2EE69C-D094-594B-A75A-B371AA386759}"/>
              </a:ext>
            </a:extLst>
          </p:cNvPr>
          <p:cNvPicPr>
            <a:picLocks noChangeAspect="1"/>
          </p:cNvPicPr>
          <p:nvPr/>
        </p:nvPicPr>
        <p:blipFill>
          <a:blip r:embed="rId4"/>
          <a:stretch>
            <a:fillRect/>
          </a:stretch>
        </p:blipFill>
        <p:spPr>
          <a:xfrm>
            <a:off x="9041970" y="1542504"/>
            <a:ext cx="2490061" cy="4980121"/>
          </a:xfrm>
          <a:prstGeom prst="rect">
            <a:avLst/>
          </a:prstGeom>
        </p:spPr>
      </p:pic>
    </p:spTree>
    <p:extLst>
      <p:ext uri="{BB962C8B-B14F-4D97-AF65-F5344CB8AC3E}">
        <p14:creationId xmlns:p14="http://schemas.microsoft.com/office/powerpoint/2010/main" val="28694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 syövän hoidossa</a:t>
            </a:r>
          </a:p>
        </p:txBody>
      </p:sp>
      <p:sp>
        <p:nvSpPr>
          <p:cNvPr id="8" name="Sisällön paikkamerkki 7"/>
          <p:cNvSpPr>
            <a:spLocks noGrp="1"/>
          </p:cNvSpPr>
          <p:nvPr>
            <p:ph idx="1"/>
          </p:nvPr>
        </p:nvSpPr>
        <p:spPr>
          <a:xfrm>
            <a:off x="838199" y="1532823"/>
            <a:ext cx="10959337" cy="4156778"/>
          </a:xfrm>
        </p:spPr>
        <p:txBody>
          <a:bodyPr>
            <a:normAutofit/>
          </a:bodyPr>
          <a:lstStyle/>
          <a:p>
            <a:r>
              <a:rPr lang="fi-FI" dirty="0"/>
              <a:t>Tekoäly voi auttaa syövän hoitoon sopivan yhdistelmälääkityksen löytämisessä</a:t>
            </a:r>
          </a:p>
          <a:p>
            <a:r>
              <a:rPr lang="fi-FI" dirty="0"/>
              <a:t>Sopivan yhdistelmälääkityksen löytäminen voi olla hankalaa</a:t>
            </a:r>
          </a:p>
          <a:p>
            <a:pPr lvl="1"/>
            <a:r>
              <a:rPr lang="fi-FI" dirty="0"/>
              <a:t>Esim. 100:sta eri lääkkeestä saa jo 5000 erilaista kahden lääkkeen yhdistelmää</a:t>
            </a:r>
          </a:p>
          <a:p>
            <a:r>
              <a:rPr lang="fi-FI" dirty="0"/>
              <a:t>Tekoälyn avulla voidaan yhdistää vaikutuksiltaan sopivia lääkkeitä mahdollisimman tehokkaaksi lääkehoidoksi</a:t>
            </a:r>
          </a:p>
          <a:p>
            <a:pPr lvl="1"/>
            <a:r>
              <a:rPr lang="fi-FI" dirty="0"/>
              <a:t>Kun tekoäly on saanut pohjatietoja eri lääkkeiden ja lääkeyhdistelmien toiminnasta, se pystyy myös itse oppia muodostamaan uusia toimivia lääkeyhdistelmiä</a:t>
            </a:r>
          </a:p>
          <a:p>
            <a:pPr lvl="1"/>
            <a:endParaRPr lang="fi-FI" dirty="0"/>
          </a:p>
          <a:p>
            <a:endParaRPr lang="fi-FI" dirty="0"/>
          </a:p>
          <a:p>
            <a:endParaRPr lang="fi-FI" dirty="0"/>
          </a:p>
        </p:txBody>
      </p:sp>
      <p:pic>
        <p:nvPicPr>
          <p:cNvPr id="2" name="Kuva 1">
            <a:extLst>
              <a:ext uri="{FF2B5EF4-FFF2-40B4-BE49-F238E27FC236}">
                <a16:creationId xmlns:a16="http://schemas.microsoft.com/office/drawing/2014/main" xmlns="" id="{CD4BA730-9014-1E44-9CD7-BA61FCBF7AB4}"/>
              </a:ext>
            </a:extLst>
          </p:cNvPr>
          <p:cNvPicPr>
            <a:picLocks noChangeAspect="1"/>
          </p:cNvPicPr>
          <p:nvPr/>
        </p:nvPicPr>
        <p:blipFill>
          <a:blip r:embed="rId4"/>
          <a:stretch>
            <a:fillRect/>
          </a:stretch>
        </p:blipFill>
        <p:spPr>
          <a:xfrm>
            <a:off x="10277988" y="4927601"/>
            <a:ext cx="1517650" cy="1524000"/>
          </a:xfrm>
          <a:prstGeom prst="rect">
            <a:avLst/>
          </a:prstGeom>
        </p:spPr>
      </p:pic>
    </p:spTree>
    <p:extLst>
      <p:ext uri="{BB962C8B-B14F-4D97-AF65-F5344CB8AC3E}">
        <p14:creationId xmlns:p14="http://schemas.microsoft.com/office/powerpoint/2010/main" val="258270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xmlns="" id="{F27B2642-D259-8144-998C-CF16F736E7AE}"/>
              </a:ext>
            </a:extLst>
          </p:cNvPr>
          <p:cNvPicPr>
            <a:picLocks noChangeAspect="1"/>
          </p:cNvPicPr>
          <p:nvPr/>
        </p:nvPicPr>
        <p:blipFill>
          <a:blip r:embed="rId3"/>
          <a:stretch>
            <a:fillRect/>
          </a:stretch>
        </p:blipFill>
        <p:spPr>
          <a:xfrm>
            <a:off x="8293963" y="2791139"/>
            <a:ext cx="3429000" cy="3429000"/>
          </a:xfrm>
          <a:prstGeom prst="rect">
            <a:avLst/>
          </a:prstGeom>
        </p:spPr>
      </p:pic>
      <p:pic>
        <p:nvPicPr>
          <p:cNvPr id="4" name="Kuva 3"/>
          <p:cNvPicPr>
            <a:picLocks noChangeAspect="1"/>
          </p:cNvPicPr>
          <p:nvPr/>
        </p:nvPicPr>
        <p:blipFill>
          <a:blip r:embed="rId4"/>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Elämäntapavalmentaja </a:t>
            </a:r>
          </a:p>
        </p:txBody>
      </p:sp>
      <p:sp>
        <p:nvSpPr>
          <p:cNvPr id="8" name="Sisällön paikkamerkki 7"/>
          <p:cNvSpPr>
            <a:spLocks noGrp="1"/>
          </p:cNvSpPr>
          <p:nvPr>
            <p:ph idx="1"/>
          </p:nvPr>
        </p:nvSpPr>
        <p:spPr>
          <a:xfrm>
            <a:off x="838200" y="1532822"/>
            <a:ext cx="8067261" cy="5094990"/>
          </a:xfrm>
        </p:spPr>
        <p:txBody>
          <a:bodyPr>
            <a:normAutofit/>
          </a:bodyPr>
          <a:lstStyle/>
          <a:p>
            <a:r>
              <a:rPr lang="fi-FI" sz="2600" dirty="0"/>
              <a:t>Sovellus, jonka avulla pyritään muuttamaan ihmisten elämäntapoja</a:t>
            </a:r>
          </a:p>
          <a:p>
            <a:r>
              <a:rPr lang="fi-FI" sz="2600" dirty="0"/>
              <a:t>Sovelluksen kanssa pystyy keskustelemaan luonnollisella kielellä ja sillä on analytiikkamalli, joka antaa henkilökohtaisia ravinto-ohjeita tietojen perusteella, jota se on saanut.</a:t>
            </a:r>
          </a:p>
          <a:p>
            <a:r>
              <a:rPr lang="fi-FI" sz="2600" dirty="0"/>
              <a:t>Sovellus hyödyntää esimerkiksi aktiivisuusmittaria, sykedataa ja kansainvälistä tutkimustietoa yksilöllisten suositusten ja ohjeiden tekemisessä</a:t>
            </a:r>
          </a:p>
          <a:p>
            <a:endParaRPr lang="fi-FI" sz="2600" dirty="0"/>
          </a:p>
        </p:txBody>
      </p:sp>
    </p:spTree>
    <p:extLst>
      <p:ext uri="{BB962C8B-B14F-4D97-AF65-F5344CB8AC3E}">
        <p14:creationId xmlns:p14="http://schemas.microsoft.com/office/powerpoint/2010/main" val="396940735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tePeda pp_pohja.potx [Palautettu tiedosto]" id="{33E76387-4111-4604-B471-9866818DAE24}" vid="{79763A1B-64F5-4A48-8A55-FA04C0F08EA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SotePeda viestintätyökalut</Template>
  <TotalTime>6807</TotalTime>
  <Words>1400</Words>
  <Application>Microsoft Office PowerPoint</Application>
  <PresentationFormat>Laajakuva</PresentationFormat>
  <Paragraphs>106</Paragraphs>
  <Slides>14</Slides>
  <Notes>10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14</vt:i4>
      </vt:variant>
    </vt:vector>
  </HeadingPairs>
  <TitlesOfParts>
    <vt:vector size="18" baseType="lpstr">
      <vt:lpstr>Arial</vt:lpstr>
      <vt:lpstr>Calibri</vt:lpstr>
      <vt:lpstr>Calibri Light</vt:lpstr>
      <vt:lpstr>Office-teema</vt:lpstr>
      <vt:lpstr>Tekoälyn sovelluksia sosiaali- ja terveydenhuollossa</vt:lpstr>
      <vt:lpstr>Luennon sisältö</vt:lpstr>
      <vt:lpstr>Tekoälyn hyödyntäminen</vt:lpstr>
      <vt:lpstr>Ihosyövän diagnosointi tekoälyn avulla</vt:lpstr>
      <vt:lpstr>Syrjäytymisvaarassa olevien lasten ja nuorten tunnistaminen</vt:lpstr>
      <vt:lpstr>Morpheo – unihäiriöiden diagnosointi</vt:lpstr>
      <vt:lpstr>CardioSmart365</vt:lpstr>
      <vt:lpstr>Tekoäly syövän hoidossa</vt:lpstr>
      <vt:lpstr>Elämäntapavalmentaja </vt:lpstr>
      <vt:lpstr>Astman diagnosointi lapsilla</vt:lpstr>
      <vt:lpstr>Pohdintatehtävä</vt:lpstr>
      <vt:lpstr>Lähteet </vt:lpstr>
      <vt:lpstr> </vt:lpstr>
      <vt:lpstr>Seuraa  meitä!</vt:lpstr>
    </vt:vector>
  </TitlesOfParts>
  <Company>Laurea-ammattikorkeakoulu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Viestintätyökalut</dc:title>
  <dc:creator>Outi Ahonen</dc:creator>
  <cp:lastModifiedBy>Sonja Huotari</cp:lastModifiedBy>
  <cp:revision>93</cp:revision>
  <dcterms:created xsi:type="dcterms:W3CDTF">2018-06-11T08:36:19Z</dcterms:created>
  <dcterms:modified xsi:type="dcterms:W3CDTF">2020-02-07T09:07:55Z</dcterms:modified>
</cp:coreProperties>
</file>