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56" r:id="rId4"/>
    <p:sldId id="279" r:id="rId5"/>
    <p:sldId id="278" r:id="rId6"/>
    <p:sldId id="287" r:id="rId7"/>
    <p:sldId id="293" r:id="rId8"/>
    <p:sldId id="292" r:id="rId9"/>
    <p:sldId id="290" r:id="rId10"/>
    <p:sldId id="261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BA29A-F3E1-4CB9-BF89-39BFAD93B734}" v="2" dt="2021-03-10T06:48:04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60" y="1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u Rantala" userId="d9609203dfa16587" providerId="LiveId" clId="{9F5BA29A-F3E1-4CB9-BF89-39BFAD93B734}"/>
    <pc:docChg chg="modSld">
      <pc:chgData name="Satu Rantala" userId="d9609203dfa16587" providerId="LiveId" clId="{9F5BA29A-F3E1-4CB9-BF89-39BFAD93B734}" dt="2021-03-10T07:17:45.517" v="218" actId="2710"/>
      <pc:docMkLst>
        <pc:docMk/>
      </pc:docMkLst>
      <pc:sldChg chg="modSp mod">
        <pc:chgData name="Satu Rantala" userId="d9609203dfa16587" providerId="LiveId" clId="{9F5BA29A-F3E1-4CB9-BF89-39BFAD93B734}" dt="2021-03-10T07:14:50.145" v="119" actId="20577"/>
        <pc:sldMkLst>
          <pc:docMk/>
          <pc:sldMk cId="296614248" sldId="275"/>
        </pc:sldMkLst>
        <pc:spChg chg="mod">
          <ac:chgData name="Satu Rantala" userId="d9609203dfa16587" providerId="LiveId" clId="{9F5BA29A-F3E1-4CB9-BF89-39BFAD93B734}" dt="2021-03-10T07:14:50.145" v="119" actId="20577"/>
          <ac:spMkLst>
            <pc:docMk/>
            <pc:sldMk cId="296614248" sldId="275"/>
            <ac:spMk id="8" creationId="{3C651DFB-A77D-4178-830D-D6E5FDD9C664}"/>
          </ac:spMkLst>
        </pc:spChg>
      </pc:sldChg>
      <pc:sldChg chg="modSp mod">
        <pc:chgData name="Satu Rantala" userId="d9609203dfa16587" providerId="LiveId" clId="{9F5BA29A-F3E1-4CB9-BF89-39BFAD93B734}" dt="2021-03-10T07:17:45.517" v="218" actId="2710"/>
        <pc:sldMkLst>
          <pc:docMk/>
          <pc:sldMk cId="381044192" sldId="278"/>
        </pc:sldMkLst>
        <pc:spChg chg="mod">
          <ac:chgData name="Satu Rantala" userId="d9609203dfa16587" providerId="LiveId" clId="{9F5BA29A-F3E1-4CB9-BF89-39BFAD93B734}" dt="2021-03-10T07:17:45.517" v="218" actId="2710"/>
          <ac:spMkLst>
            <pc:docMk/>
            <pc:sldMk cId="381044192" sldId="278"/>
            <ac:spMk id="3" creationId="{11BE6B73-6778-4F53-B4DC-BA24C556D7BE}"/>
          </ac:spMkLst>
        </pc:spChg>
      </pc:sldChg>
      <pc:sldChg chg="modSp mod">
        <pc:chgData name="Satu Rantala" userId="d9609203dfa16587" providerId="LiveId" clId="{9F5BA29A-F3E1-4CB9-BF89-39BFAD93B734}" dt="2021-03-10T07:16:02.357" v="175" actId="20577"/>
        <pc:sldMkLst>
          <pc:docMk/>
          <pc:sldMk cId="3362336695" sldId="281"/>
        </pc:sldMkLst>
        <pc:spChg chg="mod">
          <ac:chgData name="Satu Rantala" userId="d9609203dfa16587" providerId="LiveId" clId="{9F5BA29A-F3E1-4CB9-BF89-39BFAD93B734}" dt="2021-03-10T07:16:02.357" v="175" actId="20577"/>
          <ac:spMkLst>
            <pc:docMk/>
            <pc:sldMk cId="3362336695" sldId="281"/>
            <ac:spMk id="8" creationId="{3C651DFB-A77D-4178-830D-D6E5FDD9C66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1BF89-FD2C-4D5E-B9BD-5EA481CAB2E3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0CDACE-02D5-4956-87EE-8F5A2A4C035D}">
      <dgm:prSet/>
      <dgm:spPr/>
      <dgm:t>
        <a:bodyPr/>
        <a:lstStyle/>
        <a:p>
          <a:r>
            <a:rPr lang="en-US" dirty="0" smtClean="0"/>
            <a:t>Mitkä asiat parantavat työhyvinvointia työntekijöiden näkökulmasta?</a:t>
          </a:r>
          <a:endParaRPr lang="en-US" dirty="0"/>
        </a:p>
      </dgm:t>
    </dgm:pt>
    <dgm:pt modelId="{8CDFF75A-61F1-429A-85D2-AD9B2A2462E1}" type="parTrans" cxnId="{A2B890D4-4930-41BD-BFD7-05820B2E4851}">
      <dgm:prSet/>
      <dgm:spPr/>
      <dgm:t>
        <a:bodyPr/>
        <a:lstStyle/>
        <a:p>
          <a:endParaRPr lang="en-US"/>
        </a:p>
      </dgm:t>
    </dgm:pt>
    <dgm:pt modelId="{7BCAC9CD-F99D-4107-9A3F-C25F3F84382E}" type="sibTrans" cxnId="{A2B890D4-4930-41BD-BFD7-05820B2E4851}">
      <dgm:prSet/>
      <dgm:spPr/>
      <dgm:t>
        <a:bodyPr/>
        <a:lstStyle/>
        <a:p>
          <a:endParaRPr lang="en-US"/>
        </a:p>
      </dgm:t>
    </dgm:pt>
    <dgm:pt modelId="{211D204B-22F7-4C3A-8069-3F98E399E845}">
      <dgm:prSet/>
      <dgm:spPr/>
      <dgm:t>
        <a:bodyPr/>
        <a:lstStyle/>
        <a:p>
          <a:r>
            <a:rPr lang="en-US" dirty="0" smtClean="0"/>
            <a:t>Mitkä ovat kotihoidon kehittämiskohteet työntekijöiden näkökulmasta?</a:t>
          </a:r>
          <a:endParaRPr lang="en-US" dirty="0"/>
        </a:p>
      </dgm:t>
    </dgm:pt>
    <dgm:pt modelId="{6244EAC5-347C-41A7-ACA8-376CF328EFDC}" type="parTrans" cxnId="{2D6D0BF3-B5FB-4036-8357-524437980F08}">
      <dgm:prSet/>
      <dgm:spPr/>
      <dgm:t>
        <a:bodyPr/>
        <a:lstStyle/>
        <a:p>
          <a:endParaRPr lang="en-US"/>
        </a:p>
      </dgm:t>
    </dgm:pt>
    <dgm:pt modelId="{1F14CB63-A1D8-4029-9B7F-5C41FF726E0F}" type="sibTrans" cxnId="{2D6D0BF3-B5FB-4036-8357-524437980F08}">
      <dgm:prSet/>
      <dgm:spPr/>
      <dgm:t>
        <a:bodyPr/>
        <a:lstStyle/>
        <a:p>
          <a:endParaRPr lang="en-US"/>
        </a:p>
      </dgm:t>
    </dgm:pt>
    <dgm:pt modelId="{EFCB519C-DAE6-4070-9EEE-3E62D17CA1AE}" type="pres">
      <dgm:prSet presAssocID="{4501BF89-FD2C-4D5E-B9BD-5EA481CAB2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B0A0229-A8F7-4816-A1D2-8F10B87F6928}" type="pres">
      <dgm:prSet presAssocID="{E60CDACE-02D5-4956-87EE-8F5A2A4C035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7A67BB2-8D0A-4873-8460-D686CC44A567}" type="pres">
      <dgm:prSet presAssocID="{E60CDACE-02D5-4956-87EE-8F5A2A4C035D}" presName="spNode" presStyleCnt="0"/>
      <dgm:spPr/>
    </dgm:pt>
    <dgm:pt modelId="{A11E3CFD-B4FF-4225-87A5-4DA442174C1D}" type="pres">
      <dgm:prSet presAssocID="{7BCAC9CD-F99D-4107-9A3F-C25F3F84382E}" presName="sibTrans" presStyleLbl="sibTrans1D1" presStyleIdx="0" presStyleCnt="2"/>
      <dgm:spPr/>
      <dgm:t>
        <a:bodyPr/>
        <a:lstStyle/>
        <a:p>
          <a:endParaRPr lang="fi-FI"/>
        </a:p>
      </dgm:t>
    </dgm:pt>
    <dgm:pt modelId="{AFEE7EE7-0B89-44C3-91F8-8003A149C523}" type="pres">
      <dgm:prSet presAssocID="{211D204B-22F7-4C3A-8069-3F98E399E845}" presName="node" presStyleLbl="node1" presStyleIdx="1" presStyleCnt="2" custRadScaleRad="9708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B1E8708-81F2-4BBA-82DE-8D8D9A3838C6}" type="pres">
      <dgm:prSet presAssocID="{211D204B-22F7-4C3A-8069-3F98E399E845}" presName="spNode" presStyleCnt="0"/>
      <dgm:spPr/>
    </dgm:pt>
    <dgm:pt modelId="{5D67DF7C-8B96-43A4-81C9-ADE44C518124}" type="pres">
      <dgm:prSet presAssocID="{1F14CB63-A1D8-4029-9B7F-5C41FF726E0F}" presName="sibTrans" presStyleLbl="sibTrans1D1" presStyleIdx="1" presStyleCnt="2"/>
      <dgm:spPr/>
      <dgm:t>
        <a:bodyPr/>
        <a:lstStyle/>
        <a:p>
          <a:endParaRPr lang="fi-FI"/>
        </a:p>
      </dgm:t>
    </dgm:pt>
  </dgm:ptLst>
  <dgm:cxnLst>
    <dgm:cxn modelId="{A9C14F17-B385-4C9A-BC04-30094870FE1D}" type="presOf" srcId="{4501BF89-FD2C-4D5E-B9BD-5EA481CAB2E3}" destId="{EFCB519C-DAE6-4070-9EEE-3E62D17CA1AE}" srcOrd="0" destOrd="0" presId="urn:microsoft.com/office/officeart/2005/8/layout/cycle6"/>
    <dgm:cxn modelId="{B4EBFA14-06C0-4EB0-A28F-3AA8C6C15F7D}" type="presOf" srcId="{1F14CB63-A1D8-4029-9B7F-5C41FF726E0F}" destId="{5D67DF7C-8B96-43A4-81C9-ADE44C518124}" srcOrd="0" destOrd="0" presId="urn:microsoft.com/office/officeart/2005/8/layout/cycle6"/>
    <dgm:cxn modelId="{2D6D0BF3-B5FB-4036-8357-524437980F08}" srcId="{4501BF89-FD2C-4D5E-B9BD-5EA481CAB2E3}" destId="{211D204B-22F7-4C3A-8069-3F98E399E845}" srcOrd="1" destOrd="0" parTransId="{6244EAC5-347C-41A7-ACA8-376CF328EFDC}" sibTransId="{1F14CB63-A1D8-4029-9B7F-5C41FF726E0F}"/>
    <dgm:cxn modelId="{86D03B91-623C-42FB-B7BA-EFDD95FA12F9}" type="presOf" srcId="{7BCAC9CD-F99D-4107-9A3F-C25F3F84382E}" destId="{A11E3CFD-B4FF-4225-87A5-4DA442174C1D}" srcOrd="0" destOrd="0" presId="urn:microsoft.com/office/officeart/2005/8/layout/cycle6"/>
    <dgm:cxn modelId="{36FB0C02-5CEB-4667-8EDE-9F4A12FD10E5}" type="presOf" srcId="{211D204B-22F7-4C3A-8069-3F98E399E845}" destId="{AFEE7EE7-0B89-44C3-91F8-8003A149C523}" srcOrd="0" destOrd="0" presId="urn:microsoft.com/office/officeart/2005/8/layout/cycle6"/>
    <dgm:cxn modelId="{5C48C9FF-7E22-4945-8192-3FF87165586C}" type="presOf" srcId="{E60CDACE-02D5-4956-87EE-8F5A2A4C035D}" destId="{0B0A0229-A8F7-4816-A1D2-8F10B87F6928}" srcOrd="0" destOrd="0" presId="urn:microsoft.com/office/officeart/2005/8/layout/cycle6"/>
    <dgm:cxn modelId="{A2B890D4-4930-41BD-BFD7-05820B2E4851}" srcId="{4501BF89-FD2C-4D5E-B9BD-5EA481CAB2E3}" destId="{E60CDACE-02D5-4956-87EE-8F5A2A4C035D}" srcOrd="0" destOrd="0" parTransId="{8CDFF75A-61F1-429A-85D2-AD9B2A2462E1}" sibTransId="{7BCAC9CD-F99D-4107-9A3F-C25F3F84382E}"/>
    <dgm:cxn modelId="{69188B87-15EB-4A5B-8A36-84F596FB9A45}" type="presParOf" srcId="{EFCB519C-DAE6-4070-9EEE-3E62D17CA1AE}" destId="{0B0A0229-A8F7-4816-A1D2-8F10B87F6928}" srcOrd="0" destOrd="0" presId="urn:microsoft.com/office/officeart/2005/8/layout/cycle6"/>
    <dgm:cxn modelId="{34D72AC1-1A91-4E46-A626-4E7CFD69EF11}" type="presParOf" srcId="{EFCB519C-DAE6-4070-9EEE-3E62D17CA1AE}" destId="{57A67BB2-8D0A-4873-8460-D686CC44A567}" srcOrd="1" destOrd="0" presId="urn:microsoft.com/office/officeart/2005/8/layout/cycle6"/>
    <dgm:cxn modelId="{4FE9279B-48BC-4E4B-90F5-19A296A2E9CF}" type="presParOf" srcId="{EFCB519C-DAE6-4070-9EEE-3E62D17CA1AE}" destId="{A11E3CFD-B4FF-4225-87A5-4DA442174C1D}" srcOrd="2" destOrd="0" presId="urn:microsoft.com/office/officeart/2005/8/layout/cycle6"/>
    <dgm:cxn modelId="{629DC8EA-76A7-4B6F-9A98-0565CAC65A29}" type="presParOf" srcId="{EFCB519C-DAE6-4070-9EEE-3E62D17CA1AE}" destId="{AFEE7EE7-0B89-44C3-91F8-8003A149C523}" srcOrd="3" destOrd="0" presId="urn:microsoft.com/office/officeart/2005/8/layout/cycle6"/>
    <dgm:cxn modelId="{324F986C-1FFA-4814-AD0D-995249B26525}" type="presParOf" srcId="{EFCB519C-DAE6-4070-9EEE-3E62D17CA1AE}" destId="{2B1E8708-81F2-4BBA-82DE-8D8D9A3838C6}" srcOrd="4" destOrd="0" presId="urn:microsoft.com/office/officeart/2005/8/layout/cycle6"/>
    <dgm:cxn modelId="{A34CA044-34E6-47EE-9B10-E0A4C36C4E05}" type="presParOf" srcId="{EFCB519C-DAE6-4070-9EEE-3E62D17CA1AE}" destId="{5D67DF7C-8B96-43A4-81C9-ADE44C518124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A0229-A8F7-4816-A1D2-8F10B87F6928}">
      <dsp:nvSpPr>
        <dsp:cNvPr id="0" name=""/>
        <dsp:cNvSpPr/>
      </dsp:nvSpPr>
      <dsp:spPr>
        <a:xfrm>
          <a:off x="558" y="1475208"/>
          <a:ext cx="2732091" cy="17758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Mitkä asiat parantavat työhyvinvointia työntekijöiden näkökulmasta?</a:t>
          </a:r>
          <a:endParaRPr lang="en-US" sz="2000" kern="1200" dirty="0"/>
        </a:p>
      </dsp:txBody>
      <dsp:txXfrm>
        <a:off x="87248" y="1561898"/>
        <a:ext cx="2558711" cy="1602479"/>
      </dsp:txXfrm>
    </dsp:sp>
    <dsp:sp modelId="{A11E3CFD-B4FF-4225-87A5-4DA442174C1D}">
      <dsp:nvSpPr>
        <dsp:cNvPr id="0" name=""/>
        <dsp:cNvSpPr/>
      </dsp:nvSpPr>
      <dsp:spPr>
        <a:xfrm>
          <a:off x="1339162" y="893812"/>
          <a:ext cx="3011476" cy="3011476"/>
        </a:xfrm>
        <a:custGeom>
          <a:avLst/>
          <a:gdLst/>
          <a:ahLst/>
          <a:cxnLst/>
          <a:rect l="0" t="0" r="0" b="0"/>
          <a:pathLst>
            <a:path>
              <a:moveTo>
                <a:pt x="331850" y="562745"/>
              </a:moveTo>
              <a:arcTo wR="1505738" hR="1505738" stAng="13126510" swAng="614697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E7EE7-0B89-44C3-91F8-8003A149C523}">
      <dsp:nvSpPr>
        <dsp:cNvPr id="0" name=""/>
        <dsp:cNvSpPr/>
      </dsp:nvSpPr>
      <dsp:spPr>
        <a:xfrm>
          <a:off x="2968067" y="1475208"/>
          <a:ext cx="2732091" cy="17758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Mitkä ovat kotihoidon kehittämiskohteet työntekijöiden näkökulmasta?</a:t>
          </a:r>
          <a:endParaRPr lang="en-US" sz="2000" kern="1200" dirty="0"/>
        </a:p>
      </dsp:txBody>
      <dsp:txXfrm>
        <a:off x="3054757" y="1561898"/>
        <a:ext cx="2558711" cy="1602479"/>
      </dsp:txXfrm>
    </dsp:sp>
    <dsp:sp modelId="{5D67DF7C-8B96-43A4-81C9-ADE44C518124}">
      <dsp:nvSpPr>
        <dsp:cNvPr id="0" name=""/>
        <dsp:cNvSpPr/>
      </dsp:nvSpPr>
      <dsp:spPr>
        <a:xfrm>
          <a:off x="1339162" y="820986"/>
          <a:ext cx="3011476" cy="3011476"/>
        </a:xfrm>
        <a:custGeom>
          <a:avLst/>
          <a:gdLst/>
          <a:ahLst/>
          <a:cxnLst/>
          <a:rect l="0" t="0" r="0" b="0"/>
          <a:pathLst>
            <a:path>
              <a:moveTo>
                <a:pt x="2679625" y="2448730"/>
              </a:moveTo>
              <a:arcTo wR="1505738" hR="1505738" stAng="2326510" swAng="614697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3C-4869-48B7-9BA6-023C43968057}" type="datetimeFigureOut">
              <a:rPr lang="fi-FI" smtClean="0"/>
              <a:t>23.03.2021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FE7-FF7E-453D-BEA7-96D39FFBB96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365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3C-4869-48B7-9BA6-023C43968057}" type="datetimeFigureOut">
              <a:rPr lang="fi-FI" smtClean="0"/>
              <a:t>23.03.2021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FE7-FF7E-453D-BEA7-96D39FFBB96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697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3C-4869-48B7-9BA6-023C43968057}" type="datetimeFigureOut">
              <a:rPr lang="fi-FI" smtClean="0"/>
              <a:t>23.03.2021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FE7-FF7E-453D-BEA7-96D39FFBB96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6991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9512" y="0"/>
            <a:ext cx="4525024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EB63-1CA4-4804-953D-E013FDC7918F}" type="datetimeFigureOut">
              <a:rPr lang="fi-FI" smtClean="0"/>
              <a:t>23.03.2021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6094-A696-4416-A557-2B0E331B861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3C-4869-48B7-9BA6-023C43968057}" type="datetimeFigureOut">
              <a:rPr lang="fi-FI" smtClean="0"/>
              <a:t>23.03.2021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FE7-FF7E-453D-BEA7-96D39FFBB96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569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3C-4869-48B7-9BA6-023C43968057}" type="datetimeFigureOut">
              <a:rPr lang="fi-FI" smtClean="0"/>
              <a:t>23.03.2021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FE7-FF7E-453D-BEA7-96D39FFBB96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01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3C-4869-48B7-9BA6-023C43968057}" type="datetimeFigureOut">
              <a:rPr lang="fi-FI" smtClean="0"/>
              <a:t>23.03.2021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FE7-FF7E-453D-BEA7-96D39FFBB96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649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3C-4869-48B7-9BA6-023C43968057}" type="datetimeFigureOut">
              <a:rPr lang="fi-FI" smtClean="0"/>
              <a:t>23.03.2021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FE7-FF7E-453D-BEA7-96D39FFBB96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054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3C-4869-48B7-9BA6-023C43968057}" type="datetimeFigureOut">
              <a:rPr lang="fi-FI" smtClean="0"/>
              <a:t>23.03.2021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FE7-FF7E-453D-BEA7-96D39FFBB96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115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3C-4869-48B7-9BA6-023C43968057}" type="datetimeFigureOut">
              <a:rPr lang="fi-FI" smtClean="0"/>
              <a:t>23.03.2021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FE7-FF7E-453D-BEA7-96D39FFBB96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830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3C-4869-48B7-9BA6-023C43968057}" type="datetimeFigureOut">
              <a:rPr lang="fi-FI" smtClean="0"/>
              <a:t>23.03.2021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FE7-FF7E-453D-BEA7-96D39FFBB96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472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F3C-4869-48B7-9BA6-023C43968057}" type="datetimeFigureOut">
              <a:rPr lang="fi-FI" smtClean="0"/>
              <a:t>23.03.2021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FE7-FF7E-453D-BEA7-96D39FFBB96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564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46F3C-4869-48B7-9BA6-023C43968057}" type="datetimeFigureOut">
              <a:rPr lang="fi-FI" smtClean="0"/>
              <a:t>23.03.2021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50FE7-FF7E-453D-BEA7-96D39FFBB96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7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B6FFC1-372D-4D30-9F03-12DD9BECF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fi-FI" sz="3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Kotihoidon työn kehittämisen </a:t>
            </a:r>
            <a:r>
              <a:rPr lang="fi-FI" sz="3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näkökulmia  Alustus 23.3.21</a:t>
            </a:r>
            <a:r>
              <a:rPr lang="fi-FI" sz="3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3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sz="3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9C8BB37-7D6F-4CB0-9E99-61CF3B3FC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fi-FI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Taina Weckström</a:t>
            </a:r>
          </a:p>
          <a:p>
            <a:pPr algn="l"/>
            <a:r>
              <a:rPr lang="fi-FI" dirty="0" smtClean="0">
                <a:latin typeface="Arial" panose="020B0604020202020204" pitchFamily="34" charset="0"/>
              </a:rPr>
              <a:t>TtM</a:t>
            </a:r>
            <a:r>
              <a:rPr lang="fi-FI" dirty="0" smtClean="0">
                <a:latin typeface="Arial" panose="020B0604020202020204" pitchFamily="34" charset="0"/>
              </a:rPr>
              <a:t>, </a:t>
            </a:r>
            <a:r>
              <a:rPr lang="fi-FI" dirty="0" smtClean="0">
                <a:latin typeface="Arial" panose="020B0604020202020204" pitchFamily="34" charset="0"/>
              </a:rPr>
              <a:t>geronomi</a:t>
            </a:r>
            <a:r>
              <a:rPr lang="fi-FI" dirty="0" smtClean="0">
                <a:latin typeface="Arial" panose="020B0604020202020204" pitchFamily="34" charset="0"/>
              </a:rPr>
              <a:t>, sh, </a:t>
            </a:r>
            <a:r>
              <a:rPr lang="fi-FI" dirty="0" smtClean="0">
                <a:latin typeface="Arial" panose="020B0604020202020204" pitchFamily="34" charset="0"/>
              </a:rPr>
              <a:t>th</a:t>
            </a:r>
            <a:endParaRPr lang="fi-FI" dirty="0"/>
          </a:p>
          <a:p>
            <a:pPr algn="l"/>
            <a:endParaRPr lang="fi-FI" dirty="0"/>
          </a:p>
        </p:txBody>
      </p:sp>
      <p:pic>
        <p:nvPicPr>
          <p:cNvPr id="14" name="Picture 4" descr="Silmälasit kirjan päällä">
            <a:extLst>
              <a:ext uri="{FF2B5EF4-FFF2-40B4-BE49-F238E27FC236}">
                <a16:creationId xmlns:a16="http://schemas.microsoft.com/office/drawing/2014/main" id="{248A3705-0D9E-4E50-9AAF-2ACA2EBB7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8" r="4017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FFFFFF"/>
                </a:solidFill>
              </a:rPr>
              <a:t>Pohdintaa</a:t>
            </a:r>
            <a:br>
              <a:rPr lang="fi-FI" dirty="0" smtClean="0">
                <a:solidFill>
                  <a:srgbClr val="FFFFFF"/>
                </a:solidFill>
              </a:rPr>
            </a:br>
            <a:r>
              <a:rPr lang="fi-FI" dirty="0" smtClean="0">
                <a:solidFill>
                  <a:srgbClr val="FFFFFF"/>
                </a:solidFill>
              </a:rPr>
              <a:t>kehittämi</a:t>
            </a:r>
            <a:r>
              <a:rPr lang="fi-FI" dirty="0" smtClean="0">
                <a:solidFill>
                  <a:srgbClr val="FFFFFF"/>
                </a:solidFill>
              </a:rPr>
              <a:t>-</a:t>
            </a:r>
            <a:br>
              <a:rPr lang="fi-FI" dirty="0" smtClean="0">
                <a:solidFill>
                  <a:srgbClr val="FFFFFF"/>
                </a:solidFill>
              </a:rPr>
            </a:br>
            <a:r>
              <a:rPr lang="fi-FI" dirty="0" smtClean="0">
                <a:solidFill>
                  <a:srgbClr val="FFFFFF"/>
                </a:solidFill>
              </a:rPr>
              <a:t>seen</a:t>
            </a:r>
            <a:r>
              <a:rPr lang="fi-FI" dirty="0" smtClean="0">
                <a:solidFill>
                  <a:srgbClr val="FFFFFF"/>
                </a:solidFill>
              </a:rPr>
              <a:t> 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67272" y="145915"/>
            <a:ext cx="7466563" cy="651753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000" dirty="0" smtClean="0"/>
              <a:t>Sote</a:t>
            </a:r>
            <a:r>
              <a:rPr lang="fi-FI" sz="2000" dirty="0" smtClean="0"/>
              <a:t>-alalla edellytetään </a:t>
            </a:r>
            <a:r>
              <a:rPr lang="fi-FI" sz="2000" dirty="0"/>
              <a:t>jatkuvaa valmiutta uuden oppimiseen</a:t>
            </a:r>
            <a:r>
              <a:rPr lang="fi-FI" sz="2000" dirty="0" smtClean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  <a:p>
            <a:pPr lvl="1">
              <a:lnSpc>
                <a:spcPct val="100000"/>
              </a:lnSpc>
            </a:pPr>
            <a:r>
              <a:rPr lang="fi-FI" sz="2000" dirty="0" smtClean="0"/>
              <a:t>Työntekijänä </a:t>
            </a:r>
            <a:r>
              <a:rPr lang="fi-FI" sz="2000" dirty="0"/>
              <a:t>kasvu ja kehittyminen on yksilöllinen jatkuva prosessi. </a:t>
            </a:r>
          </a:p>
          <a:p>
            <a:pPr lvl="1">
              <a:lnSpc>
                <a:spcPct val="100000"/>
              </a:lnSpc>
            </a:pPr>
            <a:r>
              <a:rPr lang="fi-FI" sz="2000" dirty="0"/>
              <a:t>T</a:t>
            </a:r>
            <a:r>
              <a:rPr lang="fi-FI" sz="2000" dirty="0" smtClean="0"/>
              <a:t>yöhön </a:t>
            </a:r>
            <a:r>
              <a:rPr lang="fi-FI" sz="2000" dirty="0"/>
              <a:t>kuuluu jatkuva oman työn ja ammatin arvioiminen, kehittäminen sekä uudistaminen. </a:t>
            </a:r>
          </a:p>
          <a:p>
            <a:pPr lvl="1">
              <a:lnSpc>
                <a:spcPct val="100000"/>
              </a:lnSpc>
            </a:pPr>
            <a:endParaRPr lang="fi-FI" sz="2000" dirty="0" smtClean="0"/>
          </a:p>
          <a:p>
            <a:pPr lvl="1">
              <a:lnSpc>
                <a:spcPct val="100000"/>
              </a:lnSpc>
            </a:pPr>
            <a:r>
              <a:rPr lang="fi-FI" sz="2000" dirty="0" smtClean="0"/>
              <a:t>Satakunnan tulevaisuuden </a:t>
            </a:r>
            <a:r>
              <a:rPr lang="fi-FI" sz="2000" dirty="0" smtClean="0"/>
              <a:t>sote</a:t>
            </a:r>
            <a:r>
              <a:rPr lang="fi-FI" sz="2000" dirty="0" smtClean="0"/>
              <a:t>-keskushanke</a:t>
            </a:r>
          </a:p>
          <a:p>
            <a:pPr lvl="2">
              <a:lnSpc>
                <a:spcPct val="100000"/>
              </a:lnSpc>
            </a:pPr>
            <a:r>
              <a:rPr lang="fi-FI" sz="1600" dirty="0" smtClean="0"/>
              <a:t>Asiakaslähtöisyys</a:t>
            </a:r>
          </a:p>
          <a:p>
            <a:pPr lvl="2">
              <a:lnSpc>
                <a:spcPct val="100000"/>
              </a:lnSpc>
            </a:pPr>
            <a:r>
              <a:rPr lang="fi-FI" sz="1600" dirty="0" smtClean="0"/>
              <a:t>Osallisuus</a:t>
            </a:r>
          </a:p>
          <a:p>
            <a:pPr lvl="2">
              <a:lnSpc>
                <a:spcPct val="100000"/>
              </a:lnSpc>
            </a:pPr>
            <a:r>
              <a:rPr lang="fi-FI" sz="1600" dirty="0" smtClean="0"/>
              <a:t>Sidosryhmäyhteistyö</a:t>
            </a:r>
          </a:p>
          <a:p>
            <a:pPr lvl="2">
              <a:lnSpc>
                <a:spcPct val="100000"/>
              </a:lnSpc>
            </a:pPr>
            <a:r>
              <a:rPr lang="fi-FI" sz="1600" dirty="0" smtClean="0"/>
              <a:t>Monialainen tiimityö </a:t>
            </a:r>
            <a:r>
              <a:rPr lang="fi-FI" sz="1600" dirty="0" smtClean="0"/>
              <a:t>sote</a:t>
            </a:r>
            <a:r>
              <a:rPr lang="fi-FI" sz="1600" dirty="0" smtClean="0"/>
              <a:t>-keskuksissa (osahanke)</a:t>
            </a:r>
          </a:p>
          <a:p>
            <a:pPr lvl="2">
              <a:lnSpc>
                <a:spcPct val="100000"/>
              </a:lnSpc>
            </a:pPr>
            <a:r>
              <a:rPr lang="fi-FI" sz="1600" dirty="0" smtClean="0"/>
              <a:t>Kotiin vietävät palvelut (osahanke)</a:t>
            </a:r>
          </a:p>
          <a:p>
            <a:pPr lvl="2">
              <a:lnSpc>
                <a:spcPct val="100000"/>
              </a:lnSpc>
            </a:pPr>
            <a:r>
              <a:rPr lang="fi-FI" sz="1600" dirty="0" smtClean="0"/>
              <a:t>Vanheneva väestö</a:t>
            </a:r>
          </a:p>
          <a:p>
            <a:pPr lvl="2">
              <a:lnSpc>
                <a:spcPct val="100000"/>
              </a:lnSpc>
            </a:pPr>
            <a:r>
              <a:rPr lang="fi-FI" sz="1600" dirty="0" smtClean="0"/>
              <a:t>Palveluiden </a:t>
            </a:r>
            <a:r>
              <a:rPr lang="fi-FI" sz="1600" dirty="0" smtClean="0"/>
              <a:t>pirtaleisuus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fi-FI" sz="1600" dirty="0" smtClean="0"/>
              <a:t>(Satasote 2021)</a:t>
            </a:r>
            <a:endParaRPr lang="fi-FI" sz="1600" dirty="0" smtClean="0"/>
          </a:p>
        </p:txBody>
      </p:sp>
    </p:spTree>
    <p:extLst>
      <p:ext uri="{BB962C8B-B14F-4D97-AF65-F5344CB8AC3E}">
        <p14:creationId xmlns:p14="http://schemas.microsoft.com/office/powerpoint/2010/main" val="10272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4379D89-3992-4197-87CA-16AC70990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E55B0F4-F382-4E28-8C2F-467B8E42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9" y="700391"/>
            <a:ext cx="3519066" cy="5091747"/>
          </a:xfrm>
        </p:spPr>
        <p:txBody>
          <a:bodyPr>
            <a:normAutofit fontScale="90000"/>
          </a:bodyPr>
          <a:lstStyle/>
          <a:p>
            <a:pPr algn="r"/>
            <a:r>
              <a:rPr lang="fi-FI" sz="4000" b="1" dirty="0" smtClean="0">
                <a:solidFill>
                  <a:srgbClr val="FFFFFF"/>
                </a:solidFill>
              </a:rPr>
              <a:t>Geronomi</a:t>
            </a:r>
            <a:r>
              <a:rPr lang="fi-FI" sz="4000" b="1" dirty="0" smtClean="0">
                <a:solidFill>
                  <a:srgbClr val="FFFFFF"/>
                </a:solidFill>
              </a:rPr>
              <a:t> AMK-kehittämistyön </a:t>
            </a:r>
            <a:r>
              <a:rPr lang="fi-FI" sz="4000" b="1" dirty="0" smtClean="0">
                <a:solidFill>
                  <a:srgbClr val="FFFFFF"/>
                </a:solidFill>
              </a:rPr>
              <a:t>viitekehys:</a:t>
            </a:r>
            <a:br>
              <a:rPr lang="fi-FI" sz="4000" b="1" dirty="0" smtClean="0">
                <a:solidFill>
                  <a:srgbClr val="FFFFFF"/>
                </a:solidFill>
              </a:rPr>
            </a:br>
            <a:r>
              <a:rPr lang="fi-FI" sz="4000" b="1" dirty="0" smtClean="0">
                <a:solidFill>
                  <a:srgbClr val="FFFFFF"/>
                </a:solidFill>
              </a:rPr>
              <a:t>Kotihoidon työhyvinvoinnin ja työn kehittämisen näkökulmia</a:t>
            </a:r>
            <a:br>
              <a:rPr lang="fi-FI" sz="4000" b="1" dirty="0" smtClean="0">
                <a:solidFill>
                  <a:srgbClr val="FFFFFF"/>
                </a:solidFill>
              </a:rPr>
            </a:br>
            <a:r>
              <a:rPr lang="fi-FI" sz="4000" b="1" dirty="0" smtClean="0">
                <a:solidFill>
                  <a:srgbClr val="FFFFFF"/>
                </a:solidFill>
              </a:rPr>
              <a:t>(Porin perusturva 2020)</a:t>
            </a:r>
            <a:endParaRPr lang="fi-FI" sz="4000" b="1" dirty="0">
              <a:solidFill>
                <a:srgbClr val="FFFFFF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FF2139AD-FD2A-4CFA-B27C-7049E1534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407737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Kuva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3847" y="6052995"/>
            <a:ext cx="7687748" cy="371527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8672" y="6424522"/>
            <a:ext cx="2063856" cy="1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51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B968817-0A87-4C31-83FE-E81B097A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 dirty="0" smtClean="0"/>
              <a:t>Kotihoidon kehittäminen - tulokset</a:t>
            </a:r>
            <a:endParaRPr lang="fi-FI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Sisällön paikkamerkki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547" y="1912052"/>
            <a:ext cx="4324954" cy="1314633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864" y="2371354"/>
            <a:ext cx="4305901" cy="126700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25" y="3619304"/>
            <a:ext cx="4324954" cy="130510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040" y="4123168"/>
            <a:ext cx="4305901" cy="128605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020" y="5252475"/>
            <a:ext cx="4296375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2EC9A9-9DA3-4FCC-92F7-DF551D242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 dirty="0"/>
              <a:t>Osaamisen </a:t>
            </a:r>
            <a:r>
              <a:rPr lang="fi-FI" sz="5400" dirty="0" smtClean="0"/>
              <a:t>vahvistaminen</a:t>
            </a:r>
            <a:endParaRPr lang="fi-FI" sz="54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C651DFB-A77D-4178-830D-D6E5FDD9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984313"/>
            <a:ext cx="11062521" cy="42519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O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saamisen perustana toimii </a:t>
            </a:r>
            <a:r>
              <a:rPr lang="fi-FI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tieto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, mutta onnistuneeseen työsuoritukseen se ei yksinään riitä. </a:t>
            </a:r>
          </a:p>
          <a:p>
            <a:pPr>
              <a:lnSpc>
                <a:spcPct val="150000"/>
              </a:lnSpc>
            </a:pPr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T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iedon lisäksi tarvitaan </a:t>
            </a:r>
            <a:r>
              <a:rPr lang="fi-FI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taitoa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, jotta tieto osataan soveltaa käytännössä onnistuneeksi suoritukseksi.</a:t>
            </a:r>
          </a:p>
          <a:p>
            <a:pPr>
              <a:lnSpc>
                <a:spcPct val="150000"/>
              </a:lnSpc>
            </a:pPr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Lisäksi 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tarvitaan oikeanlaista </a:t>
            </a:r>
            <a:r>
              <a:rPr lang="fi-FI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asennetta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onnistuneen työn suorituksen tekemiseen.</a:t>
            </a:r>
          </a:p>
          <a:p>
            <a:pPr>
              <a:lnSpc>
                <a:spcPct val="150000"/>
              </a:lnSpc>
            </a:pPr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Osaamisen ja oppimisen kannalta </a:t>
            </a:r>
            <a:r>
              <a:rPr lang="fi-FI" sz="1800" b="1" i="1" u="sng" dirty="0"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motivaatio</a:t>
            </a:r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on tärkeä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Osaamista arvioidaan saavutettuihin </a:t>
            </a:r>
            <a:r>
              <a:rPr lang="fi-FI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tuloksiin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suhteutettuna. </a:t>
            </a:r>
          </a:p>
          <a:p>
            <a:pPr>
              <a:lnSpc>
                <a:spcPct val="150000"/>
              </a:lnSpc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Onnistuneilla kokemuksilla ja tavoitelluiden päämäärien saavuttamisella saavutetaan myös vaikuttavuutta pidemmän aikavälin </a:t>
            </a:r>
            <a:r>
              <a:rPr lang="fi-FI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tarkastelussa.</a:t>
            </a: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Isoin osa työssäoppimisessa tapahtuu työpaikoilla, esimerkiksi tehtäväkierron, työparityöskentelyn, projekteissa oppimisen ja kouluttajana toimimisen kautta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200" dirty="0" smtClean="0"/>
          </a:p>
          <a:p>
            <a:pPr marL="0" indent="0">
              <a:buNone/>
            </a:pPr>
            <a:r>
              <a:rPr lang="fi-FI" sz="1200" dirty="0"/>
              <a:t>	</a:t>
            </a:r>
            <a:r>
              <a:rPr lang="fi-FI" sz="1200" dirty="0" smtClean="0"/>
              <a:t>(</a:t>
            </a:r>
            <a:r>
              <a:rPr lang="fi-FI" sz="1200" dirty="0"/>
              <a:t>Lähde: </a:t>
            </a:r>
            <a:r>
              <a:rPr lang="fi-FI" sz="1200" dirty="0" err="1"/>
              <a:t>Kamensky</a:t>
            </a:r>
            <a:r>
              <a:rPr lang="fi-FI" sz="1200" dirty="0"/>
              <a:t>, M. 2015; Collin, K. &amp; Paloniemi, S. 2007; </a:t>
            </a:r>
            <a:r>
              <a:rPr lang="fi-FI" sz="1200" dirty="0" err="1"/>
              <a:t>Kupias</a:t>
            </a:r>
            <a:r>
              <a:rPr lang="fi-FI" sz="1200" dirty="0"/>
              <a:t>, P., Peltola, R. &amp; Pirinen, J. 2014).</a:t>
            </a:r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1862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23483C-657F-4C11-8A46-27A5B334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 dirty="0"/>
              <a:t>Osaamisen johtaminen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BE6B73-6778-4F53-B4DC-BA24C556D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10515600" cy="41255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Kehitetään organisaation kulttuuria oppimista tukevaksi. 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Organisaation toiminta ja kilpailukyvyn tukemista osaamiseen pohjautuen.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Työntekijöiden osaamistasosta huolehtiminen ja osaamisen tehokas 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hyödyntäminen.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Se on myös tiedon johtamista jolla tarkoitetaan prosessien 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kehittämistä.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i-FI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Johdon tehtävänä on ennakoida tulevaisuuden </a:t>
            </a:r>
            <a:r>
              <a:rPr lang="fi-FI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osaamistarpeita.</a:t>
            </a:r>
            <a:endParaRPr lang="fi-FI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Esimiehen vastuulla on kehittämistoimenpiteiden konkretisointi. 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Työntekijän tulee kehittää osaamistaan ja työnantajan tulee turvata mahdollisuus osaamisen kehittämiseen ja luoda kehittämistä tukevat puitteet. 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Kehityskeskustelu on tärkeä työkalu osaamisen johtamisessa.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100" dirty="0" smtClean="0"/>
          </a:p>
          <a:p>
            <a:pPr marL="0" indent="0">
              <a:buNone/>
            </a:pPr>
            <a:r>
              <a:rPr lang="fi-FI" sz="1100" dirty="0"/>
              <a:t>	</a:t>
            </a:r>
            <a:r>
              <a:rPr lang="fi-FI" sz="1100" dirty="0" smtClean="0"/>
              <a:t>(</a:t>
            </a:r>
            <a:r>
              <a:rPr lang="fi-FI" sz="1100" dirty="0"/>
              <a:t>Lähde: </a:t>
            </a:r>
            <a:r>
              <a:rPr lang="fi-FI" sz="1100" dirty="0" err="1"/>
              <a:t>Kamensky</a:t>
            </a:r>
            <a:r>
              <a:rPr lang="fi-FI" sz="1100" dirty="0"/>
              <a:t>, M. 2015; Collin, K. &amp; Paloniemi, S. 2007; </a:t>
            </a:r>
            <a:r>
              <a:rPr lang="fi-FI" sz="1100" dirty="0" err="1"/>
              <a:t>Kupias</a:t>
            </a:r>
            <a:r>
              <a:rPr lang="fi-FI" sz="1100" dirty="0"/>
              <a:t>, P., Peltola, R. &amp; Pirinen, J. 2014).</a:t>
            </a:r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810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B3CCB120-E041-4901-8E6B-EA9032F1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77" y="1103195"/>
            <a:ext cx="6155047" cy="32532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5B06CB4-0953-4092-8BD5-F43E6A9E2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4" y="3480389"/>
            <a:ext cx="1483976" cy="13093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46062F5-098D-487B-8F41-6FDA8D31F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571" y="5646075"/>
            <a:ext cx="2521261" cy="11823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C1D1B7-2564-462B-B6D6-38F99079D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789" y="84595"/>
            <a:ext cx="1444208" cy="894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7320B-2EE3-4E21-9E62-65E4E9D7D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9228" y="27214"/>
            <a:ext cx="1672772" cy="1724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DB70CE-FFA0-4657-96D8-E6A3C64DF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0" y="4743870"/>
            <a:ext cx="2011680" cy="2084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124EE5-890C-4DD3-BCDC-E141D3D32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1670" y="43182"/>
            <a:ext cx="1850121" cy="1581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8F8F7B-6AF4-4C20-BCAF-57A4CA6E5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" y="-23443"/>
            <a:ext cx="1784046" cy="14511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51EF52-42B7-4E4D-B5B4-732F3AEA4B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4361" y="4202646"/>
            <a:ext cx="1613152" cy="8140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B8C183-EB9E-4A17-8137-D95800EAA8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0570" y="4229860"/>
            <a:ext cx="837499" cy="8140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BA9546-E45D-48ED-8C37-54BFCE64F4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2863" y="5052114"/>
            <a:ext cx="1011428" cy="14047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9FCCE4-9AEB-466B-ADBE-ECD8DAE3E0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6447" y="2540785"/>
            <a:ext cx="2033782" cy="1339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1F1435-BAD6-40B5-845A-B003647560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7189" y="3879973"/>
            <a:ext cx="1583174" cy="11762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0912F5-CB89-4C2C-BD2A-9E6C6C082E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28769" y="5721088"/>
            <a:ext cx="1287021" cy="11232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60B5EB-20BA-4A83-A17A-2E3F444403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08060" y="4978786"/>
            <a:ext cx="542925" cy="7715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31A158-174B-41F4-A559-03C0C37EB9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21027" y="5876857"/>
            <a:ext cx="685800" cy="857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AD7182-232E-44C6-90B1-81C56B45F0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6726" y="5317440"/>
            <a:ext cx="1448275" cy="14649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85514DE-ACC9-47C0-AA93-FBCBA158826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0741" y="4989139"/>
            <a:ext cx="2553012" cy="1852942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3A3DC1-63A6-4BCB-B5AC-DC310332F4E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50" y="3584688"/>
            <a:ext cx="1868765" cy="14108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9A3F3C-FEF1-4C7C-9D8D-C760CF74644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458232">
            <a:off x="7404023" y="4596156"/>
            <a:ext cx="1408240" cy="9487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6B93442-2125-47AD-AF6F-F26A9C06B15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743644">
            <a:off x="7583934" y="2090710"/>
            <a:ext cx="1467795" cy="11051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EB243EA-4342-455B-A0C3-006DBD0AF05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0929782">
            <a:off x="10976576" y="3791619"/>
            <a:ext cx="1073528" cy="14331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58A126F-E69C-4E54-85EC-EC217132D34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432" y="967458"/>
            <a:ext cx="1858570" cy="10620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F139E77-8EA4-4397-B408-B47D2196EB1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87930" y="973083"/>
            <a:ext cx="1515578" cy="11515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451BD98-1824-4796-8337-5377F196798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90" y="1977647"/>
            <a:ext cx="2096171" cy="12160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85C9BB-3A33-4CA0-BCD4-1BE3FC71839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550993" y="689815"/>
            <a:ext cx="818016" cy="12588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41CF958-38DD-4D48-8E79-5FE089EDEF0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74405" y="4848565"/>
            <a:ext cx="499253" cy="5122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858C47-43AE-457E-8BCE-5725887CF3F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855378" y="5091144"/>
            <a:ext cx="681673" cy="6751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38D6FE7-EB01-4FE0-BDD7-D12B99EC0F1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97897" y="3835827"/>
            <a:ext cx="1094780" cy="7906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F14FF96-0676-4A32-90D8-6D7D0DF3AF2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1088031">
            <a:off x="8226759" y="4300957"/>
            <a:ext cx="190155" cy="3048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D5DF89F-3E4C-4C62-AB7B-E061FAA664B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305359">
            <a:off x="1467826" y="3207990"/>
            <a:ext cx="730962" cy="2923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2102D13-9732-4BBF-A968-FE02195E169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5400000">
            <a:off x="6477341" y="4123377"/>
            <a:ext cx="790635" cy="6382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D35BA6-CF9F-4F18-A91D-D360B22ED44B}"/>
              </a:ext>
            </a:extLst>
          </p:cNvPr>
          <p:cNvSpPr/>
          <p:nvPr/>
        </p:nvSpPr>
        <p:spPr>
          <a:xfrm>
            <a:off x="1158477" y="4977713"/>
            <a:ext cx="23699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SAFETY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272CD-CB89-48CF-AB82-D8B8F5F7431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779128" y="20373"/>
            <a:ext cx="2669721" cy="1939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906DC9-0678-4D03-86C7-5A02B4DF8D9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71925" y="1824554"/>
            <a:ext cx="3207186" cy="682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FDFC-28CB-4B96-B10A-4E4D7A1F46A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127791" y="-23443"/>
            <a:ext cx="1510402" cy="228943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657679" y="6613469"/>
            <a:ext cx="2521080" cy="22861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781219" y="3625423"/>
            <a:ext cx="3873699" cy="254013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956306" y="-18836"/>
            <a:ext cx="3206915" cy="2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3728"/>
          </a:xfrm>
        </p:spPr>
        <p:txBody>
          <a:bodyPr/>
          <a:lstStyle/>
          <a:p>
            <a:r>
              <a:rPr lang="fi-FI" dirty="0"/>
              <a:t>Case </a:t>
            </a:r>
            <a:r>
              <a:rPr lang="fi-FI" dirty="0" smtClean="0"/>
              <a:t>Veikko (</a:t>
            </a:r>
            <a:r>
              <a:rPr lang="fi-FI" dirty="0" err="1" smtClean="0"/>
              <a:t>tt</a:t>
            </a:r>
            <a:r>
              <a:rPr lang="fi-FI" dirty="0" smtClean="0"/>
              <a:t>-näkökulma)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838200" y="1388853"/>
            <a:ext cx="10515600" cy="4788109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/>
              <a:t>Elämänhistoria</a:t>
            </a:r>
            <a:r>
              <a:rPr lang="fi-FI" dirty="0"/>
              <a:t> – 88 v, leski (2009), poika ja pojan poika, ay-tausta</a:t>
            </a:r>
          </a:p>
          <a:p>
            <a:r>
              <a:rPr lang="fi-FI" b="1" dirty="0"/>
              <a:t>Voimavarat</a:t>
            </a:r>
            <a:r>
              <a:rPr lang="fi-FI" dirty="0"/>
              <a:t> – huumorintaju, liikkumiskyky, halu asua kotonaan, </a:t>
            </a:r>
          </a:p>
          <a:p>
            <a:pPr marL="0" indent="0">
              <a:buNone/>
            </a:pPr>
            <a:r>
              <a:rPr lang="fi-FI" dirty="0"/>
              <a:t>	vuorokausirytmi kunnossa</a:t>
            </a:r>
          </a:p>
          <a:p>
            <a:r>
              <a:rPr lang="fi-FI" b="1" dirty="0"/>
              <a:t>Terveydentila</a:t>
            </a:r>
            <a:r>
              <a:rPr lang="fi-FI" dirty="0"/>
              <a:t> – ei käytä päihteitä, Alzheimer, RR, masennus, </a:t>
            </a:r>
          </a:p>
          <a:p>
            <a:pPr marL="0" indent="0">
              <a:buNone/>
            </a:pPr>
            <a:r>
              <a:rPr lang="fi-FI" dirty="0"/>
              <a:t>	lääkkeet, vähäinen virtsainkontinenssi</a:t>
            </a:r>
          </a:p>
          <a:p>
            <a:r>
              <a:rPr lang="fi-FI" b="1" dirty="0"/>
              <a:t>Sosiaalinen tilanne </a:t>
            </a:r>
            <a:r>
              <a:rPr lang="fi-FI" dirty="0"/>
              <a:t>– yksinäisyys, eristyneisyys</a:t>
            </a:r>
          </a:p>
          <a:p>
            <a:r>
              <a:rPr lang="fi-FI" b="1" dirty="0"/>
              <a:t>Asuinympäristö</a:t>
            </a:r>
            <a:r>
              <a:rPr lang="fi-FI" dirty="0"/>
              <a:t> – peruskorjausta vaativa kolmen kerroksen </a:t>
            </a:r>
            <a:r>
              <a:rPr lang="fi-FI" dirty="0" smtClean="0"/>
              <a:t>rintamamiestalo</a:t>
            </a:r>
            <a:endParaRPr lang="fi-FI" dirty="0"/>
          </a:p>
          <a:p>
            <a:r>
              <a:rPr lang="fi-FI" b="1" dirty="0"/>
              <a:t>Taloudellinen tilanne ja etuudet </a:t>
            </a:r>
            <a:r>
              <a:rPr lang="fi-FI" dirty="0"/>
              <a:t>– hyvä, </a:t>
            </a:r>
            <a:r>
              <a:rPr lang="fi-FI" dirty="0" smtClean="0"/>
              <a:t>poika</a:t>
            </a:r>
            <a:r>
              <a:rPr lang="fi-FI" dirty="0" smtClean="0"/>
              <a:t> </a:t>
            </a:r>
            <a:r>
              <a:rPr lang="fi-FI" dirty="0"/>
              <a:t>huolehtii raha-asiat, eläkkeensaajan hoitotuki</a:t>
            </a:r>
          </a:p>
          <a:p>
            <a:r>
              <a:rPr lang="fi-FI" b="1" dirty="0"/>
              <a:t>Avun tarve ja nykyiset palvelut </a:t>
            </a:r>
            <a:r>
              <a:rPr lang="fi-FI" dirty="0"/>
              <a:t>– kh 2 x vrk </a:t>
            </a:r>
          </a:p>
          <a:p>
            <a:pPr marL="0" indent="0">
              <a:buNone/>
            </a:pPr>
            <a:r>
              <a:rPr lang="fi-FI" dirty="0"/>
              <a:t>	aamu ja päivä, ateriapalvelu (ma, ke, pe) ja </a:t>
            </a:r>
          </a:p>
          <a:p>
            <a:pPr marL="0" indent="0">
              <a:buNone/>
            </a:pPr>
            <a:r>
              <a:rPr lang="fi-FI" dirty="0"/>
              <a:t>	kauppapalvelu, pyykki ja siivous, </a:t>
            </a:r>
          </a:p>
          <a:p>
            <a:pPr marL="0" indent="0">
              <a:buNone/>
            </a:pPr>
            <a:r>
              <a:rPr lang="fi-FI" dirty="0"/>
              <a:t>	kävelykeppi, Vivago-ranneke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70" y="741872"/>
            <a:ext cx="2872596" cy="2708694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122" y="4433977"/>
            <a:ext cx="4704395" cy="206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8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23483C-657F-4C11-8A46-27A5B334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 dirty="0" smtClean="0"/>
              <a:t>Asiakkaan palvelukokemus</a:t>
            </a:r>
            <a:endParaRPr lang="fi-FI" sz="5400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432" y="1913020"/>
            <a:ext cx="7375357" cy="47645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484" y="6281141"/>
            <a:ext cx="219086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i-FI" sz="4800" dirty="0"/>
              <a:t>Työn kehittäminen tiimissä</a:t>
            </a:r>
          </a:p>
        </p:txBody>
      </p:sp>
      <p:pic>
        <p:nvPicPr>
          <p:cNvPr id="5" name="Picture 4" descr="Valkoisia lamppuja ja joukosta erottuva keltainen lamppu">
            <a:extLst>
              <a:ext uri="{FF2B5EF4-FFF2-40B4-BE49-F238E27FC236}">
                <a16:creationId xmlns:a16="http://schemas.microsoft.com/office/drawing/2014/main" id="{7296F769-7674-4D20-935E-296634426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3"/>
          <a:stretch/>
        </p:blipFill>
        <p:spPr>
          <a:xfrm>
            <a:off x="6980773" y="2286615"/>
            <a:ext cx="4304772" cy="3104488"/>
          </a:xfrm>
          <a:prstGeom prst="rect">
            <a:avLst/>
          </a:prstGeom>
        </p:spPr>
      </p:pic>
      <p:pic>
        <p:nvPicPr>
          <p:cNvPr id="9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818" y="2203450"/>
            <a:ext cx="6117963" cy="403542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625" y="6238875"/>
            <a:ext cx="2216264" cy="15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453</Words>
  <Application>Microsoft Office PowerPoint</Application>
  <PresentationFormat>Laajakuva</PresentationFormat>
  <Paragraphs>59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Office-teema</vt:lpstr>
      <vt:lpstr>Kotihoidon työn kehittämisen näkökulmia  Alustus 23.3.21 </vt:lpstr>
      <vt:lpstr>Geronomi AMK-kehittämistyön viitekehys: Kotihoidon työhyvinvoinnin ja työn kehittämisen näkökulmia (Porin perusturva 2020)</vt:lpstr>
      <vt:lpstr>Kotihoidon kehittäminen - tulokset</vt:lpstr>
      <vt:lpstr>Osaamisen vahvistaminen</vt:lpstr>
      <vt:lpstr>Osaamisen johtaminen</vt:lpstr>
      <vt:lpstr>PowerPoint-esitys</vt:lpstr>
      <vt:lpstr>Case Veikko (tt-näkökulma)</vt:lpstr>
      <vt:lpstr>Asiakkaan palvelukokemus</vt:lpstr>
      <vt:lpstr>Työn kehittäminen tiimissä</vt:lpstr>
      <vt:lpstr>Pohdintaa kehittämi- seen </vt:lpstr>
    </vt:vector>
  </TitlesOfParts>
  <Company>POSA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Kehittämistyön tutkimusprosessi</dc:title>
  <dc:creator>Taina Weckström</dc:creator>
  <cp:lastModifiedBy>Taina Weckström</cp:lastModifiedBy>
  <cp:revision>38</cp:revision>
  <dcterms:created xsi:type="dcterms:W3CDTF">2021-03-08T09:17:42Z</dcterms:created>
  <dcterms:modified xsi:type="dcterms:W3CDTF">2021-03-23T14:37:14Z</dcterms:modified>
</cp:coreProperties>
</file>